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71" r:id="rId3"/>
    <p:sldId id="273" r:id="rId4"/>
    <p:sldId id="274" r:id="rId5"/>
    <p:sldId id="268" r:id="rId6"/>
    <p:sldId id="267" r:id="rId7"/>
    <p:sldId id="294" r:id="rId8"/>
    <p:sldId id="276" r:id="rId9"/>
    <p:sldId id="260" r:id="rId10"/>
    <p:sldId id="277" r:id="rId11"/>
    <p:sldId id="280" r:id="rId12"/>
    <p:sldId id="281" r:id="rId13"/>
    <p:sldId id="282" r:id="rId14"/>
    <p:sldId id="283" r:id="rId15"/>
    <p:sldId id="284" r:id="rId16"/>
    <p:sldId id="292" r:id="rId17"/>
    <p:sldId id="291" r:id="rId18"/>
    <p:sldId id="293" r:id="rId19"/>
    <p:sldId id="285" r:id="rId20"/>
    <p:sldId id="287" r:id="rId21"/>
    <p:sldId id="290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omic Sans MS" panose="030F0702030302020204" pitchFamily="2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2" autoAdjust="0"/>
  </p:normalViewPr>
  <p:slideViewPr>
    <p:cSldViewPr showGuides="1">
      <p:cViewPr varScale="1">
        <p:scale>
          <a:sx n="122" d="100"/>
          <a:sy n="122" d="100"/>
        </p:scale>
        <p:origin x="822" y="90"/>
      </p:cViewPr>
      <p:guideLst>
        <p:guide orient="horz" pos="2160"/>
        <p:guide pos="2945"/>
      </p:guideLst>
    </p:cSldViewPr>
  </p:slideViewPr>
  <p:outlineViewPr>
    <p:cViewPr>
      <p:scale>
        <a:sx n="33" d="100"/>
        <a:sy n="33" d="100"/>
      </p:scale>
      <p:origin x="36" y="2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9C33E-3E28-4782-AD8F-8469DD6B6775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95A7-2D6A-4190-98F3-393269117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7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eaLnBrk="1" fontAlgn="base" hangingPunct="1"/>
            <a:fld id="{BB962C8B-B14F-4D97-AF65-F5344CB8AC3E}" type="datetimeFigureOut">
              <a:rPr lang="zh-CN" altLang="en-US" sz="1200" strike="noStrike" noProof="1" dirty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2024/6/20</a:t>
            </a:fld>
            <a:endParaRPr lang="zh-CN" altLang="en-US" sz="1200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24744" y="827584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29756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827088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5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2050" name="Freeform 2"/>
            <p:cNvSpPr/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68"/>
            <p:cNvGrpSpPr/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4" name="Group 28"/>
              <p:cNvGrpSpPr/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5" name="Group 5"/>
                <p:cNvGrpSpPr/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/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2" name="Freeform 4"/>
                  <p:cNvSpPr/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8"/>
                <p:cNvGrpSpPr/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/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5" name="Freeform 7"/>
                  <p:cNvSpPr/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57" name="Freeform 9"/>
                <p:cNvSpPr/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" name="Freeform 10"/>
                <p:cNvSpPr/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9" name="Freeform 11"/>
                <p:cNvSpPr/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" name="Group 16"/>
                <p:cNvGrpSpPr/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/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1" name="Freeform 13"/>
                  <p:cNvSpPr/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2" name="Freeform 14"/>
                  <p:cNvSpPr/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3" name="Freeform 15"/>
                  <p:cNvSpPr/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5" name="Freeform 17"/>
                <p:cNvSpPr/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6" name="Freeform 18"/>
                <p:cNvSpPr/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7" name="Freeform 19"/>
                <p:cNvSpPr/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" name="Freeform 20"/>
                <p:cNvSpPr/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9" name="Freeform 21"/>
                <p:cNvSpPr/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0" name="Freeform 22"/>
                <p:cNvSpPr/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1" name="Freeform 23"/>
                <p:cNvSpPr/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2" name="Freeform 24"/>
                <p:cNvSpPr/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3" name="Freeform 25"/>
                <p:cNvSpPr/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4" name="Freeform 26"/>
                <p:cNvSpPr/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5" name="Freeform 27"/>
                <p:cNvSpPr/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77" name="Freeform 29"/>
              <p:cNvSpPr/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33"/>
              <p:cNvGrpSpPr/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/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" name="Freeform 31"/>
                <p:cNvSpPr/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0" name="Freeform 32"/>
                <p:cNvSpPr/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82" name="Freeform 34"/>
              <p:cNvSpPr/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" name="Freeform 35"/>
              <p:cNvSpPr/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38"/>
              <p:cNvGrpSpPr/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/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5" name="Freeform 37"/>
                <p:cNvSpPr/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87" name="Freeform 39"/>
              <p:cNvSpPr/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47"/>
              <p:cNvGrpSpPr/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/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" name="Freeform 41"/>
                <p:cNvSpPr/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44"/>
                <p:cNvGrpSpPr/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/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1" name="Freeform 43"/>
                  <p:cNvSpPr/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93" name="Freeform 45"/>
                <p:cNvSpPr/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4" name="Freeform 46"/>
                <p:cNvSpPr/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96" name="Freeform 48"/>
              <p:cNvSpPr/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" name="Freeform 49"/>
              <p:cNvSpPr/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" name="Freeform 50"/>
              <p:cNvSpPr/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" name="Freeform 51"/>
              <p:cNvSpPr/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0" name="Freeform 52"/>
              <p:cNvSpPr/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1" name="Freeform 53"/>
              <p:cNvSpPr/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2" name="Freeform 54"/>
              <p:cNvSpPr/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3" name="Freeform 55"/>
              <p:cNvSpPr/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4" name="Freeform 56"/>
              <p:cNvSpPr/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5" name="Freeform 57"/>
              <p:cNvSpPr/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6" name="Freeform 58"/>
              <p:cNvSpPr/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7" name="Freeform 59"/>
              <p:cNvSpPr/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" name="Group 62"/>
              <p:cNvGrpSpPr/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/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" name="Freeform 61"/>
                <p:cNvSpPr/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11" name="Freeform 63"/>
              <p:cNvSpPr/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2" name="Freeform 64"/>
              <p:cNvSpPr/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3" name="Freeform 65"/>
              <p:cNvSpPr/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4" name="Freeform 66"/>
              <p:cNvSpPr/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5" name="Freeform 67"/>
              <p:cNvSpPr/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11"/>
            <p:cNvGrpSpPr/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14" name="Group 84"/>
              <p:cNvGrpSpPr/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/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8" name="Freeform 70"/>
                <p:cNvSpPr/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9" name="Freeform 71"/>
                <p:cNvSpPr/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" name="Freeform 72"/>
                <p:cNvSpPr/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1" name="Freeform 73"/>
                <p:cNvSpPr/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2" name="Freeform 74"/>
                <p:cNvSpPr/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3" name="Freeform 75"/>
                <p:cNvSpPr/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4" name="Freeform 76"/>
                <p:cNvSpPr/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5" name="Freeform 77"/>
                <p:cNvSpPr/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6" name="Freeform 78"/>
                <p:cNvSpPr/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7" name="Freeform 79"/>
                <p:cNvSpPr/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8" name="Freeform 80"/>
                <p:cNvSpPr/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9" name="Freeform 81"/>
                <p:cNvSpPr/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" name="Freeform 82"/>
                <p:cNvSpPr/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1" name="Freeform 83"/>
                <p:cNvSpPr/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33" name="Freeform 85"/>
              <p:cNvSpPr/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Freeform 86"/>
              <p:cNvSpPr/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5" name="Freeform 87"/>
              <p:cNvSpPr/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6" name="Freeform 88"/>
              <p:cNvSpPr/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7" name="Freeform 89"/>
              <p:cNvSpPr/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8" name="Freeform 90"/>
              <p:cNvSpPr/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9" name="Freeform 91"/>
              <p:cNvSpPr/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" name="Freeform 92"/>
              <p:cNvSpPr/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1" name="Freeform 93"/>
              <p:cNvSpPr/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2" name="Freeform 94"/>
              <p:cNvSpPr/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3" name="Freeform 95"/>
              <p:cNvSpPr/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4" name="Freeform 96"/>
              <p:cNvSpPr/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5" name="Freeform 97"/>
              <p:cNvSpPr/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6" name="Freeform 98"/>
              <p:cNvSpPr/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7" name="Freeform 99"/>
              <p:cNvSpPr/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8" name="Freeform 100"/>
              <p:cNvSpPr/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9" name="Freeform 101"/>
              <p:cNvSpPr/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" name="Freeform 102"/>
              <p:cNvSpPr/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" name="Freeform 103"/>
              <p:cNvSpPr/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" name="Freeform 104"/>
              <p:cNvSpPr/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" name="Freeform 105"/>
              <p:cNvSpPr/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" name="Freeform 106"/>
              <p:cNvSpPr/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" name="Freeform 107"/>
              <p:cNvSpPr/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" name="Freeform 108"/>
              <p:cNvSpPr/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" name="Freeform 109"/>
              <p:cNvSpPr/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" name="Freeform 110"/>
              <p:cNvSpPr/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/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68"/>
            <p:cNvGrpSpPr/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4" name="Group 28"/>
              <p:cNvGrpSpPr/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5" name="Group 5"/>
                <p:cNvGrpSpPr/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/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8" name="Freeform 4"/>
                  <p:cNvSpPr/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8"/>
                <p:cNvGrpSpPr/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/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" name="Freeform 7"/>
                  <p:cNvSpPr/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33" name="Freeform 9"/>
                <p:cNvSpPr/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" name="Freeform 10"/>
                <p:cNvSpPr/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5" name="Freeform 11"/>
                <p:cNvSpPr/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" name="Group 16"/>
                <p:cNvGrpSpPr/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/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7" name="Freeform 13"/>
                  <p:cNvSpPr/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8" name="Freeform 14"/>
                  <p:cNvSpPr/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9" name="Freeform 15"/>
                  <p:cNvSpPr/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41" name="Freeform 17"/>
                <p:cNvSpPr/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" name="Freeform 18"/>
                <p:cNvSpPr/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3" name="Freeform 19"/>
                <p:cNvSpPr/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" name="Freeform 20"/>
                <p:cNvSpPr/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" name="Freeform 21"/>
                <p:cNvSpPr/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" name="Freeform 22"/>
                <p:cNvSpPr/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9" name="Freeform 25"/>
                <p:cNvSpPr/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0" name="Freeform 26"/>
                <p:cNvSpPr/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1" name="Freeform 27"/>
                <p:cNvSpPr/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53" name="Freeform 29"/>
              <p:cNvSpPr/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33"/>
              <p:cNvGrpSpPr/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/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58" name="Freeform 34"/>
              <p:cNvSpPr/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9" name="Freeform 35"/>
              <p:cNvSpPr/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38"/>
              <p:cNvGrpSpPr/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/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1" name="Freeform 37"/>
                <p:cNvSpPr/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Freeform 39"/>
              <p:cNvSpPr/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47"/>
              <p:cNvGrpSpPr/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/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5" name="Freeform 41"/>
                <p:cNvSpPr/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44"/>
                <p:cNvGrpSpPr/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/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7" name="Freeform 43"/>
                  <p:cNvSpPr/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69" name="Freeform 45"/>
                <p:cNvSpPr/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72" name="Freeform 48"/>
              <p:cNvSpPr/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" name="Freeform 49"/>
              <p:cNvSpPr/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4" name="Freeform 50"/>
              <p:cNvSpPr/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5" name="Freeform 51"/>
              <p:cNvSpPr/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6" name="Freeform 52"/>
              <p:cNvSpPr/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7" name="Freeform 53"/>
              <p:cNvSpPr/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8" name="Freeform 54"/>
              <p:cNvSpPr/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9" name="Freeform 55"/>
              <p:cNvSpPr/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0" name="Freeform 56"/>
              <p:cNvSpPr/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1" name="Freeform 57"/>
              <p:cNvSpPr/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2" name="Freeform 58"/>
              <p:cNvSpPr/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3" name="Freeform 59"/>
              <p:cNvSpPr/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" name="Group 62"/>
              <p:cNvGrpSpPr/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/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5" name="Freeform 61"/>
                <p:cNvSpPr/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87" name="Freeform 63"/>
              <p:cNvSpPr/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8" name="Freeform 64"/>
              <p:cNvSpPr/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9" name="Freeform 65"/>
              <p:cNvSpPr/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0" name="Freeform 66"/>
              <p:cNvSpPr/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1" name="Freeform 67"/>
              <p:cNvSpPr/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11"/>
            <p:cNvGrpSpPr/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4" name="Group 84"/>
              <p:cNvGrpSpPr/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/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4" name="Freeform 70"/>
                <p:cNvSpPr/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5" name="Freeform 71"/>
                <p:cNvSpPr/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6" name="Freeform 72"/>
                <p:cNvSpPr/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7" name="Freeform 73"/>
                <p:cNvSpPr/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8" name="Freeform 74"/>
                <p:cNvSpPr/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9" name="Freeform 75"/>
                <p:cNvSpPr/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0" name="Freeform 76"/>
                <p:cNvSpPr/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1" name="Freeform 77"/>
                <p:cNvSpPr/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2" name="Freeform 78"/>
                <p:cNvSpPr/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3" name="Freeform 79"/>
                <p:cNvSpPr/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4" name="Freeform 80"/>
                <p:cNvSpPr/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5" name="Freeform 81"/>
                <p:cNvSpPr/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6" name="Freeform 82"/>
                <p:cNvSpPr/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7" name="Freeform 83"/>
                <p:cNvSpPr/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09" name="Freeform 85"/>
              <p:cNvSpPr/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0" name="Freeform 86"/>
              <p:cNvSpPr/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1" name="Freeform 87"/>
              <p:cNvSpPr/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2" name="Freeform 88"/>
              <p:cNvSpPr/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3" name="Freeform 89"/>
              <p:cNvSpPr/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4" name="Freeform 90"/>
              <p:cNvSpPr/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5" name="Freeform 91"/>
              <p:cNvSpPr/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6" name="Freeform 92"/>
              <p:cNvSpPr/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7" name="Freeform 93"/>
              <p:cNvSpPr/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8" name="Freeform 94"/>
              <p:cNvSpPr/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9" name="Freeform 95"/>
              <p:cNvSpPr/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0" name="Freeform 96"/>
              <p:cNvSpPr/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1" name="Freeform 97"/>
              <p:cNvSpPr/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2" name="Freeform 98"/>
              <p:cNvSpPr/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3" name="Freeform 99"/>
              <p:cNvSpPr/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4" name="Freeform 100"/>
              <p:cNvSpPr/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5" name="Freeform 101"/>
              <p:cNvSpPr/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6" name="Freeform 102"/>
              <p:cNvSpPr/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" name="Freeform 103"/>
              <p:cNvSpPr/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" name="Freeform 104"/>
              <p:cNvSpPr/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" name="Freeform 105"/>
              <p:cNvSpPr/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" name="Freeform 106"/>
              <p:cNvSpPr/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" name="Freeform 107"/>
              <p:cNvSpPr/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" name="Freeform 108"/>
              <p:cNvSpPr/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" name="Freeform 109"/>
              <p:cNvSpPr/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" name="Freeform 110"/>
              <p:cNvSpPr/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7" rIns="92075" bIns="4603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7" rIns="92075" bIns="4603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7" rIns="92075" bIns="46037" numCol="1" anchor="ctr" anchorCtr="0" compatLnSpc="1"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7" rIns="92075" bIns="46037" numCol="1" anchor="ctr" anchorCtr="0" compatLnSpc="1"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7" rIns="92075" bIns="46037" numCol="1" anchor="ctr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smtClean="0">
                <a:latin typeface="Comic Sans MS" panose="030F07020303020202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  <p:pic>
        <p:nvPicPr>
          <p:cNvPr id="118" name="Picture 30" descr="stone logo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68313" y="404813"/>
            <a:ext cx="1828800" cy="806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CN" altLang="en-US" dirty="0" smtClean="0"/>
              <a:t>南京四通搬家服务有限公司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CN" altLang="en-US" sz="6600" dirty="0" smtClean="0"/>
              <a:t>搬迁说明书</a:t>
            </a:r>
            <a:endParaRPr lang="zh-CN" altLang="en-US" sz="6600" dirty="0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61b796eff78dbbaaf4d5cf29bcaf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229200"/>
            <a:ext cx="2339752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685800" y="980728"/>
            <a:ext cx="7772400" cy="576064"/>
          </a:xfrm>
        </p:spPr>
        <p:txBody>
          <a:bodyPr/>
          <a:lstStyle/>
          <a:p>
            <a:r>
              <a:rPr lang="zh-CN" altLang="en-US" sz="3200" dirty="0" smtClean="0">
                <a:ea typeface="黑体" panose="02010609060101010101" pitchFamily="2" charset="-122"/>
              </a:rPr>
              <a:t>      资料箱的封箱步骤（图解</a:t>
            </a:r>
            <a:r>
              <a:rPr lang="en-US" altLang="zh-CN" sz="3200" dirty="0" smtClean="0">
                <a:ea typeface="黑体" panose="02010609060101010101" pitchFamily="2" charset="-122"/>
              </a:rPr>
              <a:t>3</a:t>
            </a:r>
            <a:r>
              <a:rPr lang="zh-CN" altLang="en-US" sz="3200" dirty="0" smtClean="0">
                <a:ea typeface="黑体" panose="02010609060101010101" pitchFamily="2" charset="-122"/>
              </a:rPr>
              <a:t>）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1188085" y="5644515"/>
            <a:ext cx="6400800" cy="760730"/>
          </a:xfrm>
        </p:spPr>
        <p:txBody>
          <a:bodyPr/>
          <a:lstStyle/>
          <a:p>
            <a:r>
              <a:rPr lang="zh-CN" altLang="en-US"/>
              <a:t>标签贴贴于纸箱正面右上角</a:t>
            </a:r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1988820"/>
            <a:ext cx="5291499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2339752" y="1524000"/>
            <a:ext cx="4608512" cy="392832"/>
          </a:xfrm>
        </p:spPr>
        <p:txBody>
          <a:bodyPr/>
          <a:lstStyle/>
          <a:p>
            <a:r>
              <a:rPr lang="zh-CN" altLang="en-US" dirty="0" smtClean="0"/>
              <a:t>     标签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C:\Users\93639\Desktop\平安养老险\易碎物品.jpg易碎物品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0830" y="2199640"/>
            <a:ext cx="4037965" cy="2702560"/>
          </a:xfrm>
          <a:prstGeom prst="rect">
            <a:avLst/>
          </a:prstGeom>
        </p:spPr>
      </p:pic>
      <p:pic>
        <p:nvPicPr>
          <p:cNvPr id="6" name="图片 5" descr="C:\Users\93639\Desktop\平安养老险\档案标签.jpg档案标签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43805" y="2199640"/>
            <a:ext cx="3579495" cy="2702560"/>
          </a:xfrm>
          <a:prstGeom prst="rect">
            <a:avLst/>
          </a:prstGeom>
        </p:spPr>
      </p:pic>
      <p:pic>
        <p:nvPicPr>
          <p:cNvPr id="7" name="图片 6" descr="C:\Users\93639\Desktop\平安养老险\家具标签.jpg家具标签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79712" y="2996952"/>
            <a:ext cx="5207635" cy="3589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331640" y="980728"/>
            <a:ext cx="6264696" cy="504056"/>
          </a:xfrm>
        </p:spPr>
        <p:txBody>
          <a:bodyPr/>
          <a:lstStyle/>
          <a:p>
            <a:r>
              <a:rPr lang="zh-CN" altLang="en-US" dirty="0" smtClean="0"/>
              <a:t>   包装显示器简介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微信图片_20190222130631"/>
          <p:cNvPicPr>
            <a:picLocks noChangeAspect="1"/>
          </p:cNvPicPr>
          <p:nvPr/>
        </p:nvPicPr>
        <p:blipFill>
          <a:blip r:embed="rId3" cstate="print"/>
          <a:srcRect l="23422" t="17964" r="29764" b="33281"/>
          <a:stretch>
            <a:fillRect/>
          </a:stretch>
        </p:blipFill>
        <p:spPr>
          <a:xfrm>
            <a:off x="251520" y="1628800"/>
            <a:ext cx="2518410" cy="3420110"/>
          </a:xfrm>
          <a:prstGeom prst="rect">
            <a:avLst/>
          </a:prstGeom>
        </p:spPr>
      </p:pic>
      <p:pic>
        <p:nvPicPr>
          <p:cNvPr id="6" name="图片 5" descr="微信图片_20190222130635"/>
          <p:cNvPicPr>
            <a:picLocks noChangeAspect="1"/>
          </p:cNvPicPr>
          <p:nvPr/>
        </p:nvPicPr>
        <p:blipFill>
          <a:blip r:embed="rId4" cstate="print"/>
          <a:srcRect l="31105" t="30021" r="30275" b="35604"/>
          <a:stretch>
            <a:fillRect/>
          </a:stretch>
        </p:blipFill>
        <p:spPr>
          <a:xfrm>
            <a:off x="2843808" y="1628800"/>
            <a:ext cx="2877820" cy="3419475"/>
          </a:xfrm>
          <a:prstGeom prst="rect">
            <a:avLst/>
          </a:prstGeom>
        </p:spPr>
      </p:pic>
      <p:pic>
        <p:nvPicPr>
          <p:cNvPr id="7" name="图片 6" descr="微信图片_20190222130501"/>
          <p:cNvPicPr>
            <a:picLocks noChangeAspect="1"/>
          </p:cNvPicPr>
          <p:nvPr/>
        </p:nvPicPr>
        <p:blipFill>
          <a:blip r:embed="rId5" cstate="print"/>
          <a:srcRect l="18055" t="23395" r="31515" b="33770"/>
          <a:stretch>
            <a:fillRect/>
          </a:stretch>
        </p:blipFill>
        <p:spPr>
          <a:xfrm>
            <a:off x="5805805" y="1579245"/>
            <a:ext cx="3016885" cy="34201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475656" y="1196752"/>
            <a:ext cx="6264696" cy="792088"/>
          </a:xfrm>
        </p:spPr>
        <p:txBody>
          <a:bodyPr/>
          <a:lstStyle/>
          <a:p>
            <a:r>
              <a:rPr lang="zh-CN" altLang="en-US" dirty="0" smtClean="0"/>
              <a:t>    包装主机简介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lum bright="17999"/>
          </a:blip>
          <a:stretch>
            <a:fillRect/>
          </a:stretch>
        </p:blipFill>
        <p:spPr bwMode="auto">
          <a:xfrm>
            <a:off x="1259632" y="2276872"/>
            <a:ext cx="2378710" cy="29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9980" y="2276475"/>
            <a:ext cx="2089150" cy="292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5" cstate="print">
            <a:lum bright="17999"/>
          </a:blip>
          <a:stretch>
            <a:fillRect/>
          </a:stretch>
        </p:blipFill>
        <p:spPr>
          <a:xfrm>
            <a:off x="5724128" y="2276872"/>
            <a:ext cx="2303462" cy="2941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619672" y="1524000"/>
            <a:ext cx="5760640" cy="536848"/>
          </a:xfrm>
        </p:spPr>
        <p:txBody>
          <a:bodyPr/>
          <a:lstStyle/>
          <a:p>
            <a:r>
              <a:rPr lang="zh-CN" altLang="en-US" dirty="0" smtClean="0"/>
              <a:t>   电脑装箱的标准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微信图片_201902221313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348880"/>
            <a:ext cx="3559170" cy="4265295"/>
          </a:xfrm>
          <a:prstGeom prst="rect">
            <a:avLst/>
          </a:prstGeom>
        </p:spPr>
      </p:pic>
      <p:pic>
        <p:nvPicPr>
          <p:cNvPr id="6" name="图片 5" descr="微信图片_2019022213130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348880"/>
            <a:ext cx="3600400" cy="42652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835696" y="1340768"/>
            <a:ext cx="5976664" cy="720080"/>
          </a:xfrm>
        </p:spPr>
        <p:txBody>
          <a:bodyPr/>
          <a:lstStyle/>
          <a:p>
            <a:r>
              <a:rPr lang="zh-CN" altLang="en-US" dirty="0" smtClean="0"/>
              <a:t>家具包装  张贴标签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微信图片_201805031951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7106017" cy="4573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115616" y="1340768"/>
            <a:ext cx="6264696" cy="864096"/>
          </a:xfrm>
        </p:spPr>
        <p:txBody>
          <a:bodyPr/>
          <a:lstStyle/>
          <a:p>
            <a:r>
              <a:rPr lang="zh-CN" altLang="en-US" dirty="0" smtClean="0"/>
              <a:t>       包装现场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mmexport15114384257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45" y="2582545"/>
            <a:ext cx="4296032" cy="3222024"/>
          </a:xfrm>
          <a:prstGeom prst="rect">
            <a:avLst/>
          </a:prstGeom>
        </p:spPr>
      </p:pic>
      <p:pic>
        <p:nvPicPr>
          <p:cNvPr id="6" name="图片 5" descr="微信图片_201712031917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564904"/>
            <a:ext cx="4296032" cy="3222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Picture 2" descr="C:\Users\Administrator\Desktop\图片\79b40edcbaf959d35c727df9a05407e_看图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48400" y="-1600200"/>
            <a:ext cx="216408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835696" y="1524000"/>
            <a:ext cx="5544616" cy="608856"/>
          </a:xfrm>
        </p:spPr>
        <p:txBody>
          <a:bodyPr/>
          <a:lstStyle/>
          <a:p>
            <a:r>
              <a:rPr lang="zh-CN" altLang="en-US" dirty="0" smtClean="0"/>
              <a:t>    </a:t>
            </a:r>
            <a:r>
              <a:rPr lang="zh-CN" altLang="en-US" sz="3200" dirty="0" smtClean="0"/>
              <a:t>搬入新址地面保护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IMG_20171125_0814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6912768" cy="4658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Picture 2" descr="C:\Users\Administrator\Desktop\图片\d03c1434e39aaceb8040b070e06d8d9_看图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-1714500"/>
            <a:ext cx="13716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 idx="4294967295"/>
          </p:nvPr>
        </p:nvSpPr>
        <p:spPr>
          <a:xfrm>
            <a:off x="2771801" y="476673"/>
            <a:ext cx="4999012" cy="915566"/>
          </a:xfrm>
        </p:spPr>
        <p:txBody>
          <a:bodyPr wrap="square" anchor="b"/>
          <a:lstStyle/>
          <a:p>
            <a:pPr lvl="0"/>
            <a:r>
              <a:rPr lang="zh-CN" altLang="en-US" sz="3200" b="1" dirty="0"/>
              <a:t>搬</a:t>
            </a:r>
            <a:r>
              <a:rPr lang="zh-CN" altLang="en-US" sz="3200" b="1" dirty="0" smtClean="0"/>
              <a:t>迁方案介绍</a:t>
            </a:r>
            <a:endParaRPr lang="zh-CN" altLang="en-US" sz="3200" b="1" dirty="0"/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773238"/>
            <a:ext cx="7696200" cy="3657600"/>
          </a:xfrm>
        </p:spPr>
        <p:txBody>
          <a:bodyPr wrap="square" anchor="t"/>
          <a:lstStyle/>
          <a:p>
            <a:pPr marL="812800" lvl="0" indent="-812800" fontAlgn="t">
              <a:lnSpc>
                <a:spcPct val="180000"/>
              </a:lnSpc>
              <a:buFont typeface="宋体" panose="02010600030101010101" pitchFamily="2" charset="-122"/>
              <a:buAutoNum type="ea1JpnChsDbPeriod"/>
            </a:pPr>
            <a:r>
              <a:rPr lang="zh-CN" altLang="en-US" sz="1600" b="1" dirty="0"/>
              <a:t>根据勘察现场情况排列出各部门搬迁的时间</a:t>
            </a:r>
            <a:r>
              <a:rPr lang="zh-CN" altLang="en-US" sz="1600" b="1" dirty="0" smtClean="0"/>
              <a:t>表）</a:t>
            </a:r>
            <a:endParaRPr lang="zh-CN" altLang="en-US" sz="1600" b="1" dirty="0"/>
          </a:p>
          <a:p>
            <a:pPr marL="812800" lvl="0" indent="-812800" fontAlgn="t">
              <a:lnSpc>
                <a:spcPct val="180000"/>
              </a:lnSpc>
              <a:buFont typeface="宋体" panose="02010600030101010101" pitchFamily="2" charset="-122"/>
              <a:buAutoNum type="ea1JpnChsDbPeriod"/>
            </a:pPr>
            <a:r>
              <a:rPr lang="zh-CN" altLang="en-US" sz="1600" b="1" dirty="0" smtClean="0"/>
              <a:t>我</a:t>
            </a:r>
            <a:r>
              <a:rPr lang="zh-CN" altLang="en-US" sz="1600" b="1" dirty="0"/>
              <a:t>公司会将资料箱、电脑箱、标签、胶布、气泡膜、记号笔送到贵单位统一存放，后由贵单位搬迁负责部门分发到各部</a:t>
            </a:r>
            <a:r>
              <a:rPr lang="zh-CN" altLang="en-US" sz="1600" b="1" dirty="0" smtClean="0"/>
              <a:t>门，由我公司组织对各部门搬迁负责人进行搬迁事宜的讲解（说明会）本次为点到点服务；</a:t>
            </a:r>
            <a:endParaRPr lang="zh-CN" altLang="en-US" sz="1600" b="1" dirty="0"/>
          </a:p>
          <a:p>
            <a:pPr marL="812800" lvl="0" indent="-812800" fontAlgn="t">
              <a:lnSpc>
                <a:spcPct val="180000"/>
              </a:lnSpc>
              <a:buNone/>
            </a:pPr>
            <a:r>
              <a:rPr lang="zh-CN" altLang="en-US" sz="1600" b="1" dirty="0">
                <a:solidFill>
                  <a:srgbClr val="990000"/>
                </a:solidFill>
              </a:rPr>
              <a:t>                讲解的目的是向大家通报</a:t>
            </a:r>
            <a:r>
              <a:rPr lang="zh-CN" altLang="en-US" sz="1600" b="1" dirty="0" smtClean="0">
                <a:solidFill>
                  <a:srgbClr val="990000"/>
                </a:solidFill>
              </a:rPr>
              <a:t>搬家</a:t>
            </a:r>
            <a:r>
              <a:rPr lang="zh-CN" altLang="en-US" sz="1600" b="1" dirty="0">
                <a:solidFill>
                  <a:srgbClr val="990000"/>
                </a:solidFill>
              </a:rPr>
              <a:t>的时间表、搬迁顺序、资料箱的使用方法、标签如何正确填写、标签应该贴在什么位置、重要部门物品搬迁应注意的事项和准备工作，明确搬运过程中发生问题时双方的具体负责人及解决方法等；</a:t>
            </a:r>
          </a:p>
        </p:txBody>
      </p:sp>
      <p:pic>
        <p:nvPicPr>
          <p:cNvPr id="4" name="图片 3" descr="微信图片_2019041309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088232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763688" y="1268760"/>
            <a:ext cx="6120680" cy="864096"/>
          </a:xfrm>
        </p:spPr>
        <p:txBody>
          <a:bodyPr/>
          <a:lstStyle/>
          <a:p>
            <a:r>
              <a:rPr lang="zh-CN" altLang="en-US" dirty="0" smtClean="0"/>
              <a:t>     物品码放到位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就位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7776864" cy="43573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3563888" y="1524000"/>
            <a:ext cx="3960440" cy="536848"/>
          </a:xfrm>
        </p:spPr>
        <p:txBody>
          <a:bodyPr/>
          <a:lstStyle/>
          <a:p>
            <a:r>
              <a:rPr lang="zh-CN" altLang="en-US" dirty="0" smtClean="0"/>
              <a:t>新址就位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2771800" y="3933056"/>
            <a:ext cx="3272408" cy="86409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3" descr="C:\Users\93639\Desktop\平安养老险\搬迁现场\微信图片_20190314153104.jpg微信图片_20190314153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908720"/>
            <a:ext cx="3197225" cy="2397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" descr="C:\Users\93639\Desktop\平安养老险\搬迁现场\微信图片_20190314153139.jpg微信图片_201903141531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99792" y="2636912"/>
            <a:ext cx="3197225" cy="2397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5" descr="C:\Users\93639\Desktop\平安养老险\搬迁现场\微信图片_20190314153202.jpg微信图片_2019031415320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7452" y="3707606"/>
            <a:ext cx="386143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 idx="4294967295"/>
          </p:nvPr>
        </p:nvSpPr>
        <p:spPr>
          <a:xfrm>
            <a:off x="2555776" y="836711"/>
            <a:ext cx="5626834" cy="418683"/>
          </a:xfrm>
        </p:spPr>
        <p:txBody>
          <a:bodyPr wrap="square" anchor="b"/>
          <a:lstStyle/>
          <a:p>
            <a:pPr lvl="0" eaLnBrk="1" hangingPunct="1"/>
            <a:r>
              <a:rPr lang="zh-CN" altLang="en-US" dirty="0" smtClean="0">
                <a:ea typeface="黑体" panose="02010609060101010101" pitchFamily="2" charset="-122"/>
              </a:rPr>
              <a:t> </a:t>
            </a:r>
            <a:r>
              <a:rPr lang="zh-CN" altLang="en-US" sz="3200" dirty="0" smtClean="0">
                <a:ea typeface="黑体" panose="02010609060101010101" pitchFamily="2" charset="-122"/>
              </a:rPr>
              <a:t>搬迁前注意事项</a:t>
            </a:r>
            <a:r>
              <a:rPr lang="zh-CN" altLang="en-US" dirty="0" smtClean="0">
                <a:ea typeface="黑体" panose="02010609060101010101" pitchFamily="2" charset="-122"/>
              </a:rPr>
              <a:t>    </a:t>
            </a:r>
            <a:endParaRPr lang="zh-CN" altLang="en-US" dirty="0"/>
          </a:p>
        </p:txBody>
      </p:sp>
      <p:sp>
        <p:nvSpPr>
          <p:cNvPr id="21506" name="内容占位符 2"/>
          <p:cNvSpPr>
            <a:spLocks noGrp="1"/>
          </p:cNvSpPr>
          <p:nvPr>
            <p:ph idx="4294967295"/>
          </p:nvPr>
        </p:nvSpPr>
        <p:spPr>
          <a:xfrm>
            <a:off x="723900" y="1365885"/>
            <a:ext cx="7696200" cy="4319905"/>
          </a:xfrm>
        </p:spPr>
        <p:txBody>
          <a:bodyPr wrap="square" anchor="t"/>
          <a:lstStyle/>
          <a:p>
            <a:pPr lvl="0"/>
            <a:r>
              <a:rPr lang="zh-CN" altLang="en-US" sz="2000" dirty="0"/>
              <a:t>统计所需搬运部门及该部门物品数量，我方根据提供的数据，做好搬运时间安排，控制好时间节点，节约时间成本，可分别</a:t>
            </a:r>
            <a:r>
              <a:rPr lang="zh-CN" altLang="en-US" sz="2000" dirty="0" smtClean="0"/>
              <a:t>按照上午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下午两个</a:t>
            </a:r>
            <a:r>
              <a:rPr lang="zh-CN" altLang="en-US" sz="2000" dirty="0"/>
              <a:t>时间</a:t>
            </a:r>
            <a:r>
              <a:rPr lang="zh-CN" altLang="en-US" sz="2000" dirty="0" smtClean="0"/>
              <a:t>阶段（</a:t>
            </a:r>
            <a:r>
              <a:rPr lang="en-US" altLang="zh-CN" sz="2000" dirty="0" smtClean="0"/>
              <a:t>8:30-12:00</a:t>
            </a:r>
            <a:r>
              <a:rPr lang="zh-CN" altLang="en-US" sz="2000" dirty="0" smtClean="0"/>
              <a:t>、</a:t>
            </a:r>
            <a:r>
              <a:rPr lang="en-US" altLang="zh-CN" sz="2000" dirty="0"/>
              <a:t>12:30</a:t>
            </a:r>
            <a:r>
              <a:rPr lang="zh-CN" altLang="en-US" sz="2000" dirty="0"/>
              <a:t>以后</a:t>
            </a:r>
            <a:r>
              <a:rPr lang="zh-CN" altLang="en-US" sz="2000" dirty="0" smtClean="0"/>
              <a:t>）。贵</a:t>
            </a:r>
            <a:r>
              <a:rPr lang="zh-CN" altLang="en-US" sz="2000" dirty="0"/>
              <a:t>所分批</a:t>
            </a:r>
            <a:r>
              <a:rPr lang="zh-CN" altLang="en-US" sz="2000" dirty="0" smtClean="0"/>
              <a:t>安排有关部门</a:t>
            </a:r>
            <a:r>
              <a:rPr lang="zh-CN" altLang="en-US" sz="2000" dirty="0"/>
              <a:t>人员到现场，避免各部门人员全天等待时间较久而产生不必要的纠纷；</a:t>
            </a:r>
          </a:p>
          <a:p>
            <a:pPr lvl="0" eaLnBrk="1" hangingPunct="1"/>
            <a:r>
              <a:rPr lang="zh-CN" altLang="en-US" sz="2000" dirty="0"/>
              <a:t>要求各部门负责人在重要物品运输时，需派专人押车到新址，到达新址后有我公司负责人来分配员工，搬运到各个楼层指定位置，由贵公司各部门负责人协调各楼层的人员接货和指引。</a:t>
            </a:r>
          </a:p>
          <a:p>
            <a:pPr lvl="0" eaLnBrk="1" hangingPunct="1"/>
            <a:r>
              <a:rPr lang="zh-CN" altLang="en-US" sz="2000" dirty="0"/>
              <a:t>在搬运现场，个人及部门、领导有搬运服务需求，请联系搬家公司现场负责人，让其根据情况进行安排。</a:t>
            </a:r>
          </a:p>
          <a:p>
            <a:pPr lvl="0" eaLnBrk="1" hangingPunct="1"/>
            <a:r>
              <a:rPr lang="zh-CN" altLang="en-US" sz="2000" dirty="0"/>
              <a:t>各部门物品可能会分批到达新址，请耐心等待，搬迁完毕后出现物品丢失、损坏，应及时汇报给部门负责人</a:t>
            </a:r>
          </a:p>
        </p:txBody>
      </p:sp>
      <p:pic>
        <p:nvPicPr>
          <p:cNvPr id="4" name="图片 3" descr="微信图片_20190413092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2232248" cy="881261"/>
          </a:xfrm>
          <a:prstGeom prst="rect">
            <a:avLst/>
          </a:prstGeom>
        </p:spPr>
      </p:pic>
    </p:spTree>
  </p:cSld>
  <p:clrMapOvr>
    <a:masterClrMapping/>
  </p:clrMapOvr>
  <p:transition>
    <p:cover dir="d"/>
    <p:sndAc>
      <p:stSnd>
        <p:snd r:embed="rId3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 idx="4294967295"/>
          </p:nvPr>
        </p:nvSpPr>
        <p:spPr>
          <a:xfrm>
            <a:off x="2699792" y="1124744"/>
            <a:ext cx="5574258" cy="519906"/>
          </a:xfrm>
        </p:spPr>
        <p:txBody>
          <a:bodyPr wrap="square" anchor="b"/>
          <a:lstStyle/>
          <a:p>
            <a:pPr lvl="0" eaLnBrk="1" hangingPunct="1"/>
            <a:r>
              <a:rPr lang="zh-CN" altLang="en-US" sz="3200" dirty="0" smtClean="0">
                <a:ea typeface="黑体" panose="02010609060101010101" pitchFamily="2" charset="-122"/>
              </a:rPr>
              <a:t>搬迁前注意事项</a:t>
            </a:r>
            <a:endParaRPr lang="zh-CN" altLang="en-US" sz="3200" dirty="0"/>
          </a:p>
        </p:txBody>
      </p:sp>
      <p:sp>
        <p:nvSpPr>
          <p:cNvPr id="15362" name="内容占位符 2"/>
          <p:cNvSpPr>
            <a:spLocks noGrp="1"/>
          </p:cNvSpPr>
          <p:nvPr>
            <p:ph idx="4294967295"/>
          </p:nvPr>
        </p:nvSpPr>
        <p:spPr>
          <a:xfrm>
            <a:off x="755650" y="1844675"/>
            <a:ext cx="7696200" cy="4072255"/>
          </a:xfrm>
        </p:spPr>
        <p:txBody>
          <a:bodyPr wrap="square" anchor="t"/>
          <a:lstStyle/>
          <a:p>
            <a:pPr lvl="0" eaLnBrk="1" hangingPunct="1"/>
            <a:r>
              <a:rPr lang="zh-CN" altLang="en-US" sz="2000" dirty="0"/>
              <a:t>各部门根据情况整理相应物品，最</a:t>
            </a:r>
            <a:r>
              <a:rPr lang="zh-CN" altLang="en-US" sz="2000" dirty="0" smtClean="0"/>
              <a:t>迟在</a:t>
            </a:r>
            <a:r>
              <a:rPr lang="zh-CN" altLang="en-US" sz="2000" dirty="0"/>
              <a:t>搬迁前一</a:t>
            </a:r>
            <a:r>
              <a:rPr lang="zh-CN" altLang="en-US" sz="2000" dirty="0" smtClean="0"/>
              <a:t>天，整</a:t>
            </a:r>
            <a:r>
              <a:rPr lang="zh-CN" altLang="en-US" sz="2000" dirty="0"/>
              <a:t>理完毕。</a:t>
            </a:r>
            <a:endParaRPr lang="en-US" altLang="x-none" sz="2000" dirty="0"/>
          </a:p>
          <a:p>
            <a:pPr lvl="0" eaLnBrk="1" hangingPunct="1"/>
            <a:r>
              <a:rPr lang="zh-CN" altLang="en-US" sz="2000" dirty="0"/>
              <a:t>个人贵重物品（如手机、首饰、信用卡、有效证券、易碎物品等）请随身携带，不要装入资料箱内，我单位对这些物品的丢失不负有责任。</a:t>
            </a:r>
            <a:endParaRPr lang="en-US" altLang="x-none" sz="2000" dirty="0"/>
          </a:p>
          <a:p>
            <a:pPr lvl="0" eaLnBrk="1" hangingPunct="1"/>
            <a:r>
              <a:rPr lang="zh-CN" altLang="en-US" sz="2000" dirty="0"/>
              <a:t>贵公司需提前和搬出位置的物业协商好专用货梯以及停车位，以保证搬迁正常运转。</a:t>
            </a:r>
          </a:p>
          <a:p>
            <a:pPr lvl="0" eaLnBrk="1" hangingPunct="1"/>
            <a:r>
              <a:rPr lang="zh-CN" altLang="en-US" sz="2000" dirty="0"/>
              <a:t>所有要搬运出来的物品必须贴标签，没有标签和标注的物品我单位不予以搬运，以免搬运有误。</a:t>
            </a:r>
          </a:p>
          <a:p>
            <a:pPr lvl="0" eaLnBrk="1" hangingPunct="1"/>
            <a:endParaRPr lang="zh-CN" altLang="en-US" sz="2400" dirty="0"/>
          </a:p>
        </p:txBody>
      </p:sp>
      <p:pic>
        <p:nvPicPr>
          <p:cNvPr id="4" name="图片 3" descr="微信图片_20190413092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186186" cy="809253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lase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3"/>
          <p:cNvSpPr>
            <a:spLocks noGrp="1"/>
          </p:cNvSpPr>
          <p:nvPr>
            <p:ph type="ctrTitle"/>
          </p:nvPr>
        </p:nvSpPr>
        <p:spPr>
          <a:xfrm>
            <a:off x="2267744" y="1122363"/>
            <a:ext cx="5733256" cy="438150"/>
          </a:xfrm>
        </p:spPr>
        <p:txBody>
          <a:bodyPr anchor="b"/>
          <a:lstStyle/>
          <a:p>
            <a:pPr defTabSz="914400">
              <a:buNone/>
            </a:pPr>
            <a:r>
              <a:rPr lang="zh-CN" altLang="en-US" sz="3200" b="1" kern="1200" baseline="0" dirty="0" smtClean="0">
                <a:latin typeface="+mj-lt"/>
                <a:ea typeface="+mj-ea"/>
                <a:cs typeface="+mj-cs"/>
              </a:rPr>
              <a:t>  搬</a:t>
            </a:r>
            <a:r>
              <a:rPr lang="zh-CN" altLang="en-US" sz="3200" b="1" kern="1200" baseline="0" dirty="0">
                <a:latin typeface="+mj-lt"/>
                <a:ea typeface="+mj-ea"/>
                <a:cs typeface="+mj-cs"/>
              </a:rPr>
              <a:t>迁过程安排</a:t>
            </a:r>
          </a:p>
        </p:txBody>
      </p:sp>
      <p:sp>
        <p:nvSpPr>
          <p:cNvPr id="8194" name="副标题 4"/>
          <p:cNvSpPr>
            <a:spLocks noGrp="1"/>
          </p:cNvSpPr>
          <p:nvPr>
            <p:ph type="subTitle" idx="1"/>
          </p:nvPr>
        </p:nvSpPr>
        <p:spPr>
          <a:xfrm>
            <a:off x="1143000" y="1766888"/>
            <a:ext cx="6858000" cy="4408487"/>
          </a:xfrm>
        </p:spPr>
        <p:txBody>
          <a:bodyPr anchor="t"/>
          <a:lstStyle/>
          <a:p>
            <a:pPr algn="l" defTabSz="914400">
              <a:lnSpc>
                <a:spcPct val="160000"/>
              </a:lnSpc>
            </a:pPr>
            <a:r>
              <a:rPr lang="en-US" altLang="zh-CN" sz="1600" kern="1200" baseline="0" dirty="0" smtClean="0">
                <a:latin typeface="+mn-lt"/>
                <a:ea typeface="+mn-ea"/>
                <a:cs typeface="+mn-cs"/>
              </a:rPr>
              <a:t>1.</a:t>
            </a:r>
            <a:r>
              <a:rPr lang="zh-CN" altLang="en-US" sz="1600" kern="1200" baseline="0" dirty="0" smtClean="0">
                <a:latin typeface="+mn-lt"/>
                <a:ea typeface="+mn-ea"/>
                <a:cs typeface="+mn-cs"/>
              </a:rPr>
              <a:t> 我方提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前</a:t>
            </a:r>
            <a:r>
              <a:rPr lang="en-US" altLang="zh-CN" sz="1600" kern="1200" baseline="0" dirty="0">
                <a:latin typeface="+mn-lt"/>
                <a:ea typeface="+mn-ea"/>
                <a:cs typeface="+mn-cs"/>
              </a:rPr>
              <a:t>20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分钟到达搬迁现</a:t>
            </a:r>
            <a:r>
              <a:rPr lang="zh-CN" altLang="en-US" sz="1600" kern="1200" baseline="0" dirty="0" smtClean="0">
                <a:latin typeface="+mn-lt"/>
                <a:ea typeface="+mn-ea"/>
                <a:cs typeface="+mn-cs"/>
              </a:rPr>
              <a:t>场，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对参与搬迁人员进行搬迁会议要求及相应岗位工作安排（楼下装货、楼下电梯运出、电梯专员、楼上往电梯运送人员）注：人员不要</a:t>
            </a:r>
            <a:r>
              <a:rPr lang="zh-CN" altLang="en-US" sz="1600" kern="1200" baseline="0" dirty="0" smtClean="0">
                <a:latin typeface="+mn-lt"/>
                <a:ea typeface="+mn-ea"/>
                <a:cs typeface="+mn-cs"/>
              </a:rPr>
              <a:t>一涌而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上，各个工作岗位安排好人员驻守，形成流水线作业。</a:t>
            </a:r>
          </a:p>
          <a:p>
            <a:pPr algn="l" defTabSz="914400">
              <a:lnSpc>
                <a:spcPct val="160000"/>
              </a:lnSpc>
            </a:pPr>
            <a:r>
              <a:rPr lang="en-US" altLang="zh-CN" sz="1600" kern="1200" baseline="0" dirty="0">
                <a:latin typeface="+mn-lt"/>
                <a:ea typeface="+mn-ea"/>
                <a:cs typeface="+mn-cs"/>
              </a:rPr>
              <a:t>2</a:t>
            </a:r>
            <a:r>
              <a:rPr lang="en-US" altLang="zh-CN" sz="1600" kern="1200" baseline="0" dirty="0" smtClean="0">
                <a:latin typeface="+mn-lt"/>
                <a:ea typeface="+mn-ea"/>
                <a:cs typeface="+mn-cs"/>
              </a:rPr>
              <a:t>.</a:t>
            </a:r>
            <a:r>
              <a:rPr lang="zh-CN" altLang="en-US" sz="1600" kern="1200" dirty="0" smtClean="0"/>
              <a:t>运输纸箱：</a:t>
            </a:r>
            <a:r>
              <a:rPr lang="zh-CN" altLang="en-US" sz="1600" kern="1200" baseline="0" dirty="0" smtClean="0">
                <a:latin typeface="+mn-lt"/>
                <a:ea typeface="+mn-ea"/>
                <a:cs typeface="+mn-cs"/>
              </a:rPr>
              <a:t>小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推车为主要作业工具，卸完货小推车及时送上去，循环作业</a:t>
            </a:r>
            <a:r>
              <a:rPr lang="zh-CN" altLang="en-US" sz="1600" kern="1200" baseline="0" dirty="0" smtClean="0">
                <a:latin typeface="+mn-lt"/>
                <a:ea typeface="+mn-ea"/>
                <a:cs typeface="+mn-cs"/>
              </a:rPr>
              <a:t>。对搬运工位板和其它物品，要做到楼上楼下对接顺畅。</a:t>
            </a:r>
            <a:endParaRPr lang="zh-CN" altLang="en-US" sz="1600" kern="1200" baseline="0" dirty="0">
              <a:latin typeface="+mn-lt"/>
              <a:ea typeface="+mn-ea"/>
              <a:cs typeface="+mn-cs"/>
            </a:endParaRPr>
          </a:p>
          <a:p>
            <a:pPr algn="l" defTabSz="914400">
              <a:lnSpc>
                <a:spcPct val="160000"/>
              </a:lnSpc>
            </a:pPr>
            <a:r>
              <a:rPr lang="en-US" altLang="zh-CN" sz="1600" kern="1200" baseline="0" dirty="0">
                <a:latin typeface="+mn-lt"/>
                <a:ea typeface="+mn-ea"/>
                <a:cs typeface="+mn-cs"/>
              </a:rPr>
              <a:t>3.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司机负责</a:t>
            </a:r>
            <a:r>
              <a:rPr lang="zh-CN" altLang="en-US" sz="1600" kern="1200" baseline="0" dirty="0" smtClean="0">
                <a:latin typeface="+mn-lt"/>
                <a:ea typeface="+mn-ea"/>
                <a:cs typeface="+mn-cs"/>
              </a:rPr>
              <a:t>装卸货物，统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计好物品数量，然后关门前与客户确认（</a:t>
            </a:r>
            <a:r>
              <a:rPr lang="zh-CN" altLang="en-US" sz="1600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主要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）</a:t>
            </a:r>
          </a:p>
          <a:p>
            <a:pPr algn="l" defTabSz="914400">
              <a:lnSpc>
                <a:spcPct val="160000"/>
              </a:lnSpc>
            </a:pPr>
            <a:r>
              <a:rPr lang="en-US" altLang="zh-CN" sz="1600" kern="1200" baseline="0" dirty="0">
                <a:latin typeface="+mn-lt"/>
                <a:ea typeface="+mn-ea"/>
                <a:cs typeface="+mn-cs"/>
              </a:rPr>
              <a:t>4.</a:t>
            </a:r>
            <a:r>
              <a:rPr lang="zh-CN" altLang="en-US" sz="1600" kern="1200" baseline="0" dirty="0">
                <a:latin typeface="+mn-lt"/>
                <a:ea typeface="+mn-ea"/>
                <a:cs typeface="+mn-cs"/>
              </a:rPr>
              <a:t>达到出发要求，安排相应人员跟车去新址作业，在新址现场，对新址作业人员进行标准作业会议要求（就位区域、楼层位置、摆放标准讲解等）</a:t>
            </a:r>
          </a:p>
          <a:p>
            <a:pPr algn="l" defTabSz="914400">
              <a:lnSpc>
                <a:spcPct val="160000"/>
              </a:lnSpc>
            </a:pPr>
            <a:r>
              <a:rPr lang="en-US" altLang="zh-CN" sz="1600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5.</a:t>
            </a:r>
            <a:r>
              <a:rPr lang="zh-CN" altLang="en-US" sz="1600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装</a:t>
            </a:r>
            <a:r>
              <a:rPr lang="zh-CN" altLang="en-US" sz="16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车</a:t>
            </a:r>
            <a:r>
              <a:rPr lang="zh-CN" altLang="en-US" sz="1600" kern="1200" dirty="0" smtClean="0">
                <a:solidFill>
                  <a:srgbClr val="FF0000"/>
                </a:solidFill>
              </a:rPr>
              <a:t>物品</a:t>
            </a:r>
            <a:r>
              <a:rPr lang="zh-CN" altLang="en-US" sz="16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摆</a:t>
            </a:r>
            <a:r>
              <a:rPr lang="zh-CN" altLang="en-US" sz="1600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放标</a:t>
            </a:r>
            <a:r>
              <a:rPr lang="zh-CN" altLang="en-US" sz="16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准</a:t>
            </a:r>
            <a:r>
              <a:rPr lang="zh-CN" altLang="en-US" sz="1600" kern="1200" dirty="0" smtClean="0">
                <a:solidFill>
                  <a:srgbClr val="FF0000"/>
                </a:solidFill>
              </a:rPr>
              <a:t>：到达新址，看清标签，所有物品做到一次性就位。</a:t>
            </a:r>
            <a:endParaRPr lang="zh-CN" altLang="en-US" sz="1600" kern="120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图片 3" descr="微信图片_2019041309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654746" cy="908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 idx="4294967295"/>
          </p:nvPr>
        </p:nvSpPr>
        <p:spPr>
          <a:xfrm>
            <a:off x="1258888" y="549275"/>
            <a:ext cx="6870700" cy="1600200"/>
          </a:xfrm>
        </p:spPr>
        <p:txBody>
          <a:bodyPr wrap="square" anchor="b"/>
          <a:lstStyle/>
          <a:p>
            <a:pPr lvl="0" eaLnBrk="1" hangingPunct="1"/>
            <a:r>
              <a:rPr lang="zh-CN" altLang="en-US" sz="3200" dirty="0">
                <a:ea typeface="黑体" panose="02010609060101010101" pitchFamily="2" charset="-122"/>
              </a:rPr>
              <a:t>包装分工明确</a:t>
            </a:r>
            <a:endParaRPr lang="zh-CN" altLang="en-US" sz="3200" dirty="0"/>
          </a:p>
        </p:txBody>
      </p:sp>
      <p:sp>
        <p:nvSpPr>
          <p:cNvPr id="19458" name="内容占位符 2"/>
          <p:cNvSpPr>
            <a:spLocks noGrp="1"/>
          </p:cNvSpPr>
          <p:nvPr>
            <p:ph idx="4294967295"/>
          </p:nvPr>
        </p:nvSpPr>
        <p:spPr>
          <a:xfrm>
            <a:off x="827405" y="2060575"/>
            <a:ext cx="7696200" cy="3935730"/>
          </a:xfrm>
        </p:spPr>
        <p:txBody>
          <a:bodyPr wrap="square" anchor="t"/>
          <a:lstStyle/>
          <a:p>
            <a:pPr lvl="0" eaLnBrk="1" hangingPunct="1">
              <a:buNone/>
            </a:pPr>
            <a:r>
              <a:rPr lang="en-US" altLang="zh-CN" sz="2000" b="1" dirty="0"/>
              <a:t>1.</a:t>
            </a:r>
            <a:r>
              <a:rPr lang="zh-CN" altLang="en-US" sz="2000" b="1" dirty="0"/>
              <a:t>电脑：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人自行打</a:t>
            </a:r>
            <a:r>
              <a:rPr lang="zh-CN" altLang="en-US" sz="2000" dirty="0"/>
              <a:t>包装箱、封箱、贴标签</a:t>
            </a:r>
          </a:p>
          <a:p>
            <a:pPr marL="0" lvl="0" indent="0" eaLnBrk="1" hangingPunct="1">
              <a:buNone/>
            </a:pPr>
            <a:r>
              <a:rPr lang="en-US" altLang="zh-CN" sz="2000" b="1" dirty="0"/>
              <a:t>2.</a:t>
            </a:r>
            <a:r>
              <a:rPr lang="zh-CN" altLang="en-US" sz="2000" b="1" dirty="0"/>
              <a:t>个人物品及文件：</a:t>
            </a:r>
            <a:r>
              <a:rPr lang="zh-CN" altLang="en-US" sz="2000" dirty="0"/>
              <a:t>个人自行打包</a:t>
            </a:r>
            <a:r>
              <a:rPr lang="zh-CN" altLang="en-US" sz="2000" dirty="0">
                <a:sym typeface="+mn-ea"/>
              </a:rPr>
              <a:t>装箱、封箱、贴标签</a:t>
            </a:r>
            <a:endParaRPr lang="zh-CN" altLang="en-US" sz="2000" dirty="0"/>
          </a:p>
          <a:p>
            <a:pPr marL="0" lvl="0" indent="0" eaLnBrk="1" hangingPunct="1">
              <a:buNone/>
            </a:pPr>
            <a:r>
              <a:rPr lang="en-US" altLang="zh-CN" sz="2000" b="1" dirty="0"/>
              <a:t>3.</a:t>
            </a:r>
            <a:r>
              <a:rPr lang="zh-CN" altLang="en-US" sz="2000" b="1" dirty="0"/>
              <a:t>办公设备：</a:t>
            </a:r>
            <a:r>
              <a:rPr lang="zh-CN" altLang="en-US" sz="2000" dirty="0"/>
              <a:t>打印机、扫描仪、冰箱等公共办公设备由搬家公司包装、装箱、标签（办公设备需相应负责人贴上</a:t>
            </a:r>
            <a:r>
              <a:rPr lang="zh-CN" altLang="en-US" sz="2000" dirty="0">
                <a:sym typeface="+mn-ea"/>
              </a:rPr>
              <a:t>新址位置编号</a:t>
            </a:r>
            <a:r>
              <a:rPr lang="zh-CN" altLang="en-US" sz="2000" dirty="0"/>
              <a:t>）方面我方打包标签。</a:t>
            </a:r>
          </a:p>
          <a:p>
            <a:pPr marL="0" lvl="0" indent="0" eaLnBrk="1" hangingPunct="1">
              <a:buNone/>
            </a:pPr>
            <a:r>
              <a:rPr lang="en-US" altLang="zh-CN" sz="2000" b="1" dirty="0"/>
              <a:t>4.</a:t>
            </a:r>
            <a:r>
              <a:rPr lang="zh-CN" altLang="en-US" sz="2000" b="1" dirty="0"/>
              <a:t>公共档案文件：</a:t>
            </a:r>
            <a:r>
              <a:rPr lang="zh-CN" altLang="en-US" sz="2000" dirty="0"/>
              <a:t>由搬家公司方面人员下架、装箱、标签、就位、上架</a:t>
            </a:r>
          </a:p>
          <a:p>
            <a:pPr marL="0" lvl="0" indent="0" eaLnBrk="1" hangingPunct="1">
              <a:buNone/>
            </a:pPr>
            <a:r>
              <a:rPr lang="en-US" altLang="zh-CN" sz="2000" b="1" dirty="0"/>
              <a:t>5.</a:t>
            </a:r>
            <a:r>
              <a:rPr lang="zh-CN" altLang="en-US" sz="2000" b="1" dirty="0"/>
              <a:t>拆装物品：</a:t>
            </a:r>
            <a:r>
              <a:rPr lang="zh-CN" altLang="en-US" sz="2000" dirty="0"/>
              <a:t>家具、办公配套等其他设施由搬家公司</a:t>
            </a:r>
            <a:r>
              <a:rPr lang="zh-CN" altLang="en-US" sz="2000" dirty="0" smtClean="0"/>
              <a:t>负责</a:t>
            </a:r>
            <a:endParaRPr lang="en-US" altLang="zh-CN" sz="2000" dirty="0" smtClean="0"/>
          </a:p>
          <a:p>
            <a:pPr marL="0" lvl="0" indent="0" eaLnBrk="1" hangingPunct="1">
              <a:buNone/>
            </a:pPr>
            <a:r>
              <a:rPr lang="en-US" altLang="zh-CN" sz="2000" b="1" dirty="0" smtClean="0"/>
              <a:t>6.</a:t>
            </a:r>
            <a:r>
              <a:rPr lang="zh-CN" altLang="en-US" sz="2000" b="1" dirty="0"/>
              <a:t>包装箱回收</a:t>
            </a:r>
            <a:r>
              <a:rPr lang="zh-CN" altLang="en-US" sz="2000" b="1" dirty="0" smtClean="0"/>
              <a:t>：</a:t>
            </a:r>
            <a:r>
              <a:rPr lang="zh-CN" altLang="en-US" sz="2000" dirty="0" smtClean="0"/>
              <a:t>搬家后一周内请尽快清空包装箱并置于新房间门口，由搬家公司负责回收、循环使用，感谢您为环保做贡献！</a:t>
            </a:r>
            <a:endParaRPr lang="zh-CN" altLang="en-US" sz="2000" dirty="0"/>
          </a:p>
          <a:p>
            <a:pPr marL="0" lvl="0" indent="0" eaLnBrk="1" hangingPunct="1">
              <a:buNone/>
            </a:pPr>
            <a:endParaRPr lang="zh-CN" altLang="en-US" sz="2400" dirty="0"/>
          </a:p>
          <a:p>
            <a:pPr lvl="0" eaLnBrk="1" hangingPunct="1"/>
            <a:endParaRPr lang="zh-CN" altLang="en-US" sz="2400" dirty="0"/>
          </a:p>
        </p:txBody>
      </p:sp>
      <p:pic>
        <p:nvPicPr>
          <p:cNvPr id="4" name="图片 3" descr="微信图片_20190413092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2726754" cy="809253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1258570"/>
            <a:ext cx="6858000" cy="42614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</a:t>
            </a:r>
            <a:r>
              <a:rPr lang="zh-CN" altLang="en-US" sz="2000" dirty="0" smtClean="0"/>
              <a:t>搬迁结束后因我公司操作原因，物品摆放错误等其他问题，我公司可免费为贵单位提供后期调整工作。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2.</a:t>
            </a:r>
            <a:r>
              <a:rPr lang="zh-CN" altLang="en-US" sz="2000" dirty="0"/>
              <a:t>因搬迁操作问题造成打包的家具损坏和其</a:t>
            </a:r>
            <a:r>
              <a:rPr lang="zh-CN" altLang="en-US" sz="2000" dirty="0" smtClean="0"/>
              <a:t>他打包物品，根据损</a:t>
            </a:r>
            <a:r>
              <a:rPr lang="zh-CN" altLang="en-US" sz="2000" dirty="0"/>
              <a:t>坏情况，我公司提供修缮保障和应尽的义务</a:t>
            </a:r>
            <a:r>
              <a:rPr lang="zh-CN" altLang="en-US" sz="2000" dirty="0" smtClean="0"/>
              <a:t>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南京四通搬</a:t>
            </a:r>
            <a:r>
              <a:rPr lang="zh-CN" altLang="en-US" sz="2000" dirty="0"/>
              <a:t>家服务有限公司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何印春，</a:t>
            </a:r>
            <a:r>
              <a:rPr lang="zh-CN" altLang="en-US" sz="2000" dirty="0"/>
              <a:t>非</a:t>
            </a:r>
            <a:r>
              <a:rPr lang="zh-CN" altLang="en-US" sz="2000" dirty="0" smtClean="0"/>
              <a:t>常荣幸为</a:t>
            </a:r>
            <a:r>
              <a:rPr lang="zh-CN" altLang="en-US" sz="2000" dirty="0"/>
              <a:t>您讲解搬迁说明</a:t>
            </a:r>
          </a:p>
        </p:txBody>
      </p:sp>
      <p:sp>
        <p:nvSpPr>
          <p:cNvPr id="11" name="下箭头 10"/>
          <p:cNvSpPr/>
          <p:nvPr/>
        </p:nvSpPr>
        <p:spPr>
          <a:xfrm>
            <a:off x="6228184" y="764704"/>
            <a:ext cx="360045" cy="288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2699792" y="548680"/>
            <a:ext cx="3240360" cy="79208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ym typeface="+mn-ea"/>
              </a:rPr>
              <a:t>服务</a:t>
            </a:r>
            <a:r>
              <a:rPr lang="zh-CN" altLang="en-US" sz="3200" dirty="0" smtClean="0">
                <a:sym typeface="+mn-ea"/>
              </a:rPr>
              <a:t>售后</a:t>
            </a:r>
            <a:endParaRPr lang="zh-CN" altLang="en-US" sz="3200" dirty="0"/>
          </a:p>
        </p:txBody>
      </p:sp>
      <p:pic>
        <p:nvPicPr>
          <p:cNvPr id="5" name="图片 4" descr="微信图片_2019041309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14178" cy="8812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847013" cy="1404938"/>
          </a:xfrm>
        </p:spPr>
        <p:txBody>
          <a:bodyPr wrap="square" anchor="b"/>
          <a:lstStyle/>
          <a:p>
            <a:pPr lvl="0" eaLnBrk="1" hangingPunct="1"/>
            <a:r>
              <a:rPr lang="en-US" altLang="x-none" sz="4000" dirty="0">
                <a:ea typeface="黑体" panose="02010609060101010101" pitchFamily="2" charset="-122"/>
              </a:rPr>
              <a:t>          </a:t>
            </a:r>
            <a:r>
              <a:rPr lang="zh-CN" altLang="en-US" sz="3200" dirty="0">
                <a:ea typeface="黑体" panose="02010609060101010101" pitchFamily="2" charset="-122"/>
              </a:rPr>
              <a:t>资料箱的封箱步骤（图</a:t>
            </a:r>
            <a:r>
              <a:rPr lang="zh-CN" altLang="en-US" sz="3200" dirty="0" smtClean="0">
                <a:ea typeface="黑体" panose="02010609060101010101" pitchFamily="2" charset="-122"/>
              </a:rPr>
              <a:t>解</a:t>
            </a:r>
            <a:r>
              <a:rPr lang="en-US" altLang="zh-CN" sz="3200" dirty="0" smtClean="0">
                <a:ea typeface="黑体" panose="02010609060101010101" pitchFamily="2" charset="-122"/>
              </a:rPr>
              <a:t>1</a:t>
            </a:r>
            <a:r>
              <a:rPr lang="zh-CN" altLang="en-US" sz="3200" dirty="0" smtClean="0">
                <a:ea typeface="黑体" panose="02010609060101010101" pitchFamily="2" charset="-122"/>
              </a:rPr>
              <a:t>）</a:t>
            </a:r>
            <a:endParaRPr lang="zh-CN" altLang="en-US" sz="3200" dirty="0">
              <a:ea typeface="黑体" panose="02010609060101010101" pitchFamily="2" charset="-122"/>
            </a:endParaRPr>
          </a:p>
        </p:txBody>
      </p:sp>
      <p:sp>
        <p:nvSpPr>
          <p:cNvPr id="12290" name="Text Box 3"/>
          <p:cNvSpPr txBox="1"/>
          <p:nvPr/>
        </p:nvSpPr>
        <p:spPr>
          <a:xfrm>
            <a:off x="2916238" y="6237288"/>
            <a:ext cx="2879725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aseline="-25000" dirty="0">
                <a:solidFill>
                  <a:schemeClr val="folHlink"/>
                </a:solidFill>
                <a:latin typeface="Verdana" panose="020B0604030504040204" pitchFamily="2" charset="0"/>
                <a:ea typeface="黑体" panose="02010609060101010101" pitchFamily="2" charset="-122"/>
              </a:rPr>
              <a:t>开始装资料</a:t>
            </a:r>
          </a:p>
        </p:txBody>
      </p:sp>
      <p:pic>
        <p:nvPicPr>
          <p:cNvPr id="2" name="图片 1" descr="IMG_20180509_1245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3730" y="1602740"/>
            <a:ext cx="5993130" cy="4495165"/>
          </a:xfrm>
          <a:prstGeom prst="rect">
            <a:avLst/>
          </a:prstGeom>
        </p:spPr>
      </p:pic>
      <p:pic>
        <p:nvPicPr>
          <p:cNvPr id="5" name="图片 4" descr="微信图片_20190413092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2232248" cy="86409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683568" y="1340768"/>
            <a:ext cx="7772400" cy="464840"/>
          </a:xfrm>
        </p:spPr>
        <p:txBody>
          <a:bodyPr/>
          <a:lstStyle/>
          <a:p>
            <a:r>
              <a:rPr lang="zh-CN" altLang="en-US" sz="2800" dirty="0" smtClean="0">
                <a:ea typeface="黑体" panose="02010609060101010101" pitchFamily="2" charset="-122"/>
              </a:rPr>
              <a:t>       资料箱的封箱步骤（图解</a:t>
            </a:r>
            <a:r>
              <a:rPr lang="en-US" altLang="zh-CN" sz="2800" dirty="0" smtClean="0">
                <a:ea typeface="黑体" panose="02010609060101010101" pitchFamily="2" charset="-122"/>
              </a:rPr>
              <a:t>2</a:t>
            </a:r>
            <a:r>
              <a:rPr lang="zh-CN" altLang="en-US" sz="2800" dirty="0" smtClean="0">
                <a:ea typeface="黑体" panose="02010609060101010101" pitchFamily="2" charset="-122"/>
              </a:rPr>
              <a:t>）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何\微信图片_201904130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38114" cy="809253"/>
          </a:xfrm>
          <a:prstGeom prst="rect">
            <a:avLst/>
          </a:prstGeom>
          <a:noFill/>
        </p:spPr>
      </p:pic>
      <p:pic>
        <p:nvPicPr>
          <p:cNvPr id="5" name="图片 4" descr="IMG_20180509_1247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5927090" cy="4445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MwZjJlYjA1N2I0NGIxN2UyNjdlZWU3ZmViMDBjMmQifQ=="/>
</p:tagLst>
</file>

<file path=ppt/theme/theme1.xml><?xml version="1.0" encoding="utf-8"?>
<a:theme xmlns:a="http://schemas.openxmlformats.org/drawingml/2006/main" name="Seashore design template">
  <a:themeElements>
    <a:clrScheme name="Office 主题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主题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template</Template>
  <TotalTime>8</TotalTime>
  <Words>916</Words>
  <Application>Microsoft Office PowerPoint</Application>
  <PresentationFormat>全屏显示(4:3)</PresentationFormat>
  <Paragraphs>49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黑体</vt:lpstr>
      <vt:lpstr>宋体</vt:lpstr>
      <vt:lpstr>Arial</vt:lpstr>
      <vt:lpstr>Calibri</vt:lpstr>
      <vt:lpstr>Comic Sans MS</vt:lpstr>
      <vt:lpstr>Verdana</vt:lpstr>
      <vt:lpstr>Seashore design template</vt:lpstr>
      <vt:lpstr>南京四通搬家服务有限公司</vt:lpstr>
      <vt:lpstr>搬迁方案介绍</vt:lpstr>
      <vt:lpstr> 搬迁前注意事项    </vt:lpstr>
      <vt:lpstr>搬迁前注意事项</vt:lpstr>
      <vt:lpstr>  搬迁过程安排</vt:lpstr>
      <vt:lpstr>包装分工明确</vt:lpstr>
      <vt:lpstr>PowerPoint 演示文稿</vt:lpstr>
      <vt:lpstr>          资料箱的封箱步骤（图解1）</vt:lpstr>
      <vt:lpstr>       资料箱的封箱步骤（图解2）</vt:lpstr>
      <vt:lpstr>      资料箱的封箱步骤（图解3）</vt:lpstr>
      <vt:lpstr>     标签</vt:lpstr>
      <vt:lpstr>   包装显示器简介</vt:lpstr>
      <vt:lpstr>    包装主机简介</vt:lpstr>
      <vt:lpstr>   电脑装箱的标准</vt:lpstr>
      <vt:lpstr>家具包装  张贴标签</vt:lpstr>
      <vt:lpstr>       包装现场</vt:lpstr>
      <vt:lpstr>PowerPoint 演示文稿</vt:lpstr>
      <vt:lpstr>    搬入新址地面保护</vt:lpstr>
      <vt:lpstr>PowerPoint 演示文稿</vt:lpstr>
      <vt:lpstr>     物品码放到位</vt:lpstr>
      <vt:lpstr>新址就位 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中粮集团有限公司搬迁项目</dc:title>
  <dc:creator>MC SYSTEM</dc:creator>
  <cp:lastModifiedBy>NTKO</cp:lastModifiedBy>
  <cp:revision>241</cp:revision>
  <dcterms:created xsi:type="dcterms:W3CDTF">2009-05-07T00:36:00Z</dcterms:created>
  <dcterms:modified xsi:type="dcterms:W3CDTF">2024-06-20T05:30:01Z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6F37378EF8744DD9A0B3DEB5ECCAC49C_12</vt:lpwstr>
  </property>
</Properties>
</file>