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emf" ContentType="image/x-emf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1610" r:id="rId3"/>
    <p:sldId id="1612" r:id="rId5"/>
    <p:sldId id="1613" r:id="rId6"/>
    <p:sldId id="1669" r:id="rId7"/>
    <p:sldId id="1670" r:id="rId8"/>
    <p:sldId id="1671" r:id="rId9"/>
    <p:sldId id="1672" r:id="rId10"/>
    <p:sldId id="1674" r:id="rId11"/>
    <p:sldId id="1675" r:id="rId12"/>
    <p:sldId id="1676" r:id="rId13"/>
    <p:sldId id="1677" r:id="rId14"/>
    <p:sldId id="1678" r:id="rId15"/>
    <p:sldId id="1679" r:id="rId16"/>
    <p:sldId id="1680" r:id="rId17"/>
    <p:sldId id="1681" r:id="rId18"/>
    <p:sldId id="1683" r:id="rId19"/>
    <p:sldId id="1684" r:id="rId20"/>
    <p:sldId id="1685" r:id="rId21"/>
    <p:sldId id="1686" r:id="rId22"/>
    <p:sldId id="1611" r:id="rId23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348049551@qq.com" initials="3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003399"/>
    <a:srgbClr val="2E75B6"/>
    <a:srgbClr val="5B9BD5"/>
    <a:srgbClr val="4472C4"/>
    <a:srgbClr val="2272AB"/>
    <a:srgbClr val="595959"/>
    <a:srgbClr val="4BA8E7"/>
    <a:srgbClr val="D9D9D9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71" autoAdjust="0"/>
    <p:restoredTop sz="94725" autoAdjust="0"/>
  </p:normalViewPr>
  <p:slideViewPr>
    <p:cSldViewPr snapToGrid="0" showGuides="1">
      <p:cViewPr varScale="1">
        <p:scale>
          <a:sx n="108" d="100"/>
          <a:sy n="108" d="100"/>
        </p:scale>
        <p:origin x="630" y="78"/>
      </p:cViewPr>
      <p:guideLst>
        <p:guide orient="horz" pos="1025"/>
        <p:guide pos="3840"/>
      </p:guideLst>
    </p:cSldViewPr>
  </p:slideViewPr>
  <p:outlineViewPr>
    <p:cViewPr>
      <p:scale>
        <a:sx n="33" d="100"/>
        <a:sy n="33" d="100"/>
      </p:scale>
      <p:origin x="0" y="-1443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8" Type="http://schemas.openxmlformats.org/officeDocument/2006/relationships/tags" Target="tags/tag5.xml"/><Relationship Id="rId27" Type="http://schemas.openxmlformats.org/officeDocument/2006/relationships/commentAuthors" Target="commentAuthors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A36C02-906D-4A85-8768-E85BF2BBE30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99156-2E79-4E71-9C39-DB9B6239A64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E0A07-2C1C-45C5-985B-D6CD99FDD0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34E94-A33F-4805-B98F-B6964E59E93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1882C-3EF3-4622-B457-3BC500025D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1_自定义版式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 userDrawn="1"/>
        </p:nvSpPr>
        <p:spPr>
          <a:xfrm>
            <a:off x="1" y="251700"/>
            <a:ext cx="629192" cy="897833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" name="矩形 12"/>
          <p:cNvSpPr/>
          <p:nvPr userDrawn="1"/>
        </p:nvSpPr>
        <p:spPr>
          <a:xfrm>
            <a:off x="701043" y="251700"/>
            <a:ext cx="278671" cy="89783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" name="矩形 8"/>
          <p:cNvSpPr/>
          <p:nvPr userDrawn="1"/>
        </p:nvSpPr>
        <p:spPr>
          <a:xfrm>
            <a:off x="11676658" y="6455030"/>
            <a:ext cx="389850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1408DD98-75B0-4D7F-A98D-8CEFEF2DB816}" type="slidenum">
              <a:rPr lang="zh-CN" altLang="en-US" sz="1350" b="1" smtClean="0">
                <a:solidFill>
                  <a:srgbClr val="0033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fld>
            <a:endParaRPr lang="zh-CN" altLang="en-US" sz="1350" b="1" dirty="0">
              <a:solidFill>
                <a:srgbClr val="003399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12078688" y="6352143"/>
            <a:ext cx="109412" cy="50585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1" name="矩形 10"/>
          <p:cNvSpPr/>
          <p:nvPr userDrawn="1"/>
        </p:nvSpPr>
        <p:spPr>
          <a:xfrm>
            <a:off x="979712" y="251701"/>
            <a:ext cx="11208387" cy="8976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4" name="文本占位符 2"/>
          <p:cNvSpPr>
            <a:spLocks noGrp="1"/>
          </p:cNvSpPr>
          <p:nvPr>
            <p:ph type="body" sz="quarter" idx="10"/>
          </p:nvPr>
        </p:nvSpPr>
        <p:spPr>
          <a:xfrm>
            <a:off x="979488" y="404664"/>
            <a:ext cx="10948053" cy="74468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"/>
              <a:defRPr sz="3200" b="1">
                <a:solidFill>
                  <a:srgbClr val="C00000"/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 userDrawn="1"/>
        </p:nvSpPr>
        <p:spPr>
          <a:xfrm>
            <a:off x="1" y="164638"/>
            <a:ext cx="629192" cy="897833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3" name="矩形 12"/>
          <p:cNvSpPr/>
          <p:nvPr userDrawn="1"/>
        </p:nvSpPr>
        <p:spPr>
          <a:xfrm>
            <a:off x="701043" y="164638"/>
            <a:ext cx="278671" cy="89783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800"/>
          </a:p>
        </p:txBody>
      </p:sp>
      <p:sp>
        <p:nvSpPr>
          <p:cNvPr id="14" name="矩形 13"/>
          <p:cNvSpPr/>
          <p:nvPr userDrawn="1"/>
        </p:nvSpPr>
        <p:spPr>
          <a:xfrm>
            <a:off x="10209964" y="164638"/>
            <a:ext cx="1975539" cy="897833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kern="1200" spc="133" baseline="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水平和影响</a:t>
            </a:r>
            <a:endParaRPr lang="zh-CN" altLang="en-US" sz="2400" b="1" kern="1200" spc="133" baseline="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+mn-lt"/>
            </a:endParaRPr>
          </a:p>
        </p:txBody>
      </p:sp>
      <p:sp>
        <p:nvSpPr>
          <p:cNvPr id="9" name="矩形 8"/>
          <p:cNvSpPr/>
          <p:nvPr userDrawn="1"/>
        </p:nvSpPr>
        <p:spPr>
          <a:xfrm>
            <a:off x="40279" y="6449479"/>
            <a:ext cx="4716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1408DD98-75B0-4D7F-A98D-8CEFEF2DB816}" type="slidenum">
              <a:rPr lang="zh-CN" altLang="en-US" sz="1800" b="1" smtClean="0">
                <a:solidFill>
                  <a:srgbClr val="0033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fld>
            <a:endParaRPr lang="zh-CN" altLang="en-US" sz="1800" b="1" dirty="0">
              <a:solidFill>
                <a:srgbClr val="003399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2" y="6352145"/>
            <a:ext cx="109412" cy="50585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1" name="矩形 10"/>
          <p:cNvSpPr/>
          <p:nvPr userDrawn="1"/>
        </p:nvSpPr>
        <p:spPr>
          <a:xfrm>
            <a:off x="979713" y="164638"/>
            <a:ext cx="9230251" cy="8978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800"/>
          </a:p>
        </p:txBody>
      </p:sp>
      <p:sp>
        <p:nvSpPr>
          <p:cNvPr id="16" name="文本占位符 6"/>
          <p:cNvSpPr>
            <a:spLocks noGrp="1"/>
          </p:cNvSpPr>
          <p:nvPr>
            <p:ph type="body" sz="quarter" idx="10"/>
          </p:nvPr>
        </p:nvSpPr>
        <p:spPr>
          <a:xfrm>
            <a:off x="980018" y="332461"/>
            <a:ext cx="9230783" cy="680839"/>
          </a:xfrm>
          <a:prstGeom prst="rect">
            <a:avLst/>
          </a:prstGeom>
        </p:spPr>
        <p:txBody>
          <a:bodyPr/>
          <a:lstStyle>
            <a:lvl1pPr marL="457200" indent="-457200">
              <a:buFont typeface="Wingdings" panose="05000000000000000000" pitchFamily="2" charset="2"/>
              <a:buChar char="v"/>
              <a:defRPr sz="2665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3000"/>
    </mc:Choice>
    <mc:Fallback>
      <p:transition advClick="0"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/>
        </p:nvSpPr>
        <p:spPr>
          <a:xfrm>
            <a:off x="1" y="164638"/>
            <a:ext cx="629192" cy="897833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4" name="矩形 13"/>
          <p:cNvSpPr/>
          <p:nvPr userDrawn="1"/>
        </p:nvSpPr>
        <p:spPr>
          <a:xfrm>
            <a:off x="701043" y="164638"/>
            <a:ext cx="278671" cy="89783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800"/>
          </a:p>
        </p:txBody>
      </p:sp>
      <p:sp>
        <p:nvSpPr>
          <p:cNvPr id="15" name="矩形 14"/>
          <p:cNvSpPr/>
          <p:nvPr userDrawn="1"/>
        </p:nvSpPr>
        <p:spPr>
          <a:xfrm>
            <a:off x="10209964" y="164638"/>
            <a:ext cx="1975539" cy="897833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spc="133" baseline="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特色和优势</a:t>
            </a:r>
            <a:endParaRPr lang="zh-CN" altLang="en-US" sz="2400" b="1" spc="133" baseline="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+mn-lt"/>
            </a:endParaRPr>
          </a:p>
        </p:txBody>
      </p:sp>
      <p:sp>
        <p:nvSpPr>
          <p:cNvPr id="9" name="矩形 8"/>
          <p:cNvSpPr/>
          <p:nvPr userDrawn="1"/>
        </p:nvSpPr>
        <p:spPr>
          <a:xfrm>
            <a:off x="40279" y="6449479"/>
            <a:ext cx="4716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1408DD98-75B0-4D7F-A98D-8CEFEF2DB816}" type="slidenum">
              <a:rPr lang="zh-CN" altLang="en-US" sz="1800" b="1" smtClean="0">
                <a:solidFill>
                  <a:srgbClr val="0033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fld>
            <a:endParaRPr lang="zh-CN" altLang="en-US" sz="1800" b="1" dirty="0">
              <a:solidFill>
                <a:srgbClr val="003399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2" y="6352145"/>
            <a:ext cx="109412" cy="50585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1" name="矩形 10"/>
          <p:cNvSpPr/>
          <p:nvPr userDrawn="1"/>
        </p:nvSpPr>
        <p:spPr>
          <a:xfrm>
            <a:off x="979713" y="164638"/>
            <a:ext cx="9230251" cy="8978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800"/>
          </a:p>
        </p:txBody>
      </p:sp>
      <p:sp>
        <p:nvSpPr>
          <p:cNvPr id="16" name="文本占位符 6"/>
          <p:cNvSpPr>
            <a:spLocks noGrp="1"/>
          </p:cNvSpPr>
          <p:nvPr>
            <p:ph type="body" sz="quarter" idx="10"/>
          </p:nvPr>
        </p:nvSpPr>
        <p:spPr>
          <a:xfrm>
            <a:off x="980018" y="332461"/>
            <a:ext cx="9230783" cy="680839"/>
          </a:xfrm>
          <a:prstGeom prst="rect">
            <a:avLst/>
          </a:prstGeom>
        </p:spPr>
        <p:txBody>
          <a:bodyPr/>
          <a:lstStyle>
            <a:lvl1pPr marL="457200" indent="-457200">
              <a:buFont typeface="Wingdings" panose="05000000000000000000" pitchFamily="2" charset="2"/>
              <a:buChar char="v"/>
              <a:defRPr sz="2665" b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3000"/>
    </mc:Choice>
    <mc:Fallback>
      <p:transition advClick="0"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5_自定义版式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 userDrawn="1"/>
        </p:nvSpPr>
        <p:spPr>
          <a:xfrm>
            <a:off x="1" y="251700"/>
            <a:ext cx="629192" cy="897833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" name="矩形 12"/>
          <p:cNvSpPr/>
          <p:nvPr userDrawn="1"/>
        </p:nvSpPr>
        <p:spPr>
          <a:xfrm>
            <a:off x="701043" y="251700"/>
            <a:ext cx="278671" cy="89783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" name="矩形 8"/>
          <p:cNvSpPr/>
          <p:nvPr userDrawn="1"/>
        </p:nvSpPr>
        <p:spPr>
          <a:xfrm>
            <a:off x="11676658" y="6455030"/>
            <a:ext cx="389850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1408DD98-75B0-4D7F-A98D-8CEFEF2DB816}" type="slidenum">
              <a:rPr lang="zh-CN" altLang="en-US" sz="1350" b="1" smtClean="0">
                <a:solidFill>
                  <a:srgbClr val="0033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fld>
            <a:endParaRPr lang="zh-CN" altLang="en-US" sz="1350" b="1" dirty="0">
              <a:solidFill>
                <a:srgbClr val="003399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12078688" y="6352143"/>
            <a:ext cx="109412" cy="50585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1" name="矩形 10"/>
          <p:cNvSpPr/>
          <p:nvPr userDrawn="1"/>
        </p:nvSpPr>
        <p:spPr>
          <a:xfrm>
            <a:off x="979713" y="251700"/>
            <a:ext cx="9230251" cy="8978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矩形 7"/>
          <p:cNvSpPr/>
          <p:nvPr userDrawn="1"/>
        </p:nvSpPr>
        <p:spPr>
          <a:xfrm>
            <a:off x="8588100" y="251700"/>
            <a:ext cx="3600000" cy="897833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3600" b="1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近期工作</a:t>
            </a:r>
            <a:endParaRPr lang="zh-CN" altLang="en-US" sz="3600" b="1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+mn-lt"/>
            </a:endParaRPr>
          </a:p>
        </p:txBody>
      </p:sp>
      <p:sp>
        <p:nvSpPr>
          <p:cNvPr id="14" name="文本占位符 2"/>
          <p:cNvSpPr>
            <a:spLocks noGrp="1"/>
          </p:cNvSpPr>
          <p:nvPr>
            <p:ph type="body" sz="quarter" idx="10"/>
          </p:nvPr>
        </p:nvSpPr>
        <p:spPr>
          <a:xfrm>
            <a:off x="979488" y="404664"/>
            <a:ext cx="7608887" cy="74468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"/>
              <a:defRPr sz="3200" b="1">
                <a:solidFill>
                  <a:srgbClr val="C00000"/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8_自定义版式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 userDrawn="1"/>
        </p:nvSpPr>
        <p:spPr>
          <a:xfrm>
            <a:off x="1" y="251700"/>
            <a:ext cx="629192" cy="897833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" name="矩形 12"/>
          <p:cNvSpPr/>
          <p:nvPr userDrawn="1"/>
        </p:nvSpPr>
        <p:spPr>
          <a:xfrm>
            <a:off x="701043" y="251700"/>
            <a:ext cx="278671" cy="89783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" name="矩形 8"/>
          <p:cNvSpPr/>
          <p:nvPr userDrawn="1"/>
        </p:nvSpPr>
        <p:spPr>
          <a:xfrm>
            <a:off x="11676658" y="6455030"/>
            <a:ext cx="389850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1408DD98-75B0-4D7F-A98D-8CEFEF2DB816}" type="slidenum">
              <a:rPr lang="zh-CN" altLang="en-US" sz="1350" b="1" smtClean="0">
                <a:solidFill>
                  <a:srgbClr val="0033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fld>
            <a:endParaRPr lang="zh-CN" altLang="en-US" sz="1350" b="1" dirty="0">
              <a:solidFill>
                <a:srgbClr val="003399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12078688" y="6352143"/>
            <a:ext cx="109412" cy="50585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1" name="矩形 10"/>
          <p:cNvSpPr/>
          <p:nvPr userDrawn="1"/>
        </p:nvSpPr>
        <p:spPr>
          <a:xfrm>
            <a:off x="979713" y="251700"/>
            <a:ext cx="9230251" cy="8978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矩形 7"/>
          <p:cNvSpPr/>
          <p:nvPr userDrawn="1"/>
        </p:nvSpPr>
        <p:spPr>
          <a:xfrm>
            <a:off x="8588100" y="251700"/>
            <a:ext cx="3600000" cy="897833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3600" b="1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研究所概况</a:t>
            </a:r>
            <a:endParaRPr lang="zh-CN" altLang="en-US" sz="3600" b="1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+mn-lt"/>
            </a:endParaRPr>
          </a:p>
        </p:txBody>
      </p:sp>
      <p:sp>
        <p:nvSpPr>
          <p:cNvPr id="14" name="文本占位符 2"/>
          <p:cNvSpPr>
            <a:spLocks noGrp="1"/>
          </p:cNvSpPr>
          <p:nvPr>
            <p:ph type="body" sz="quarter" idx="10"/>
          </p:nvPr>
        </p:nvSpPr>
        <p:spPr>
          <a:xfrm>
            <a:off x="979488" y="404664"/>
            <a:ext cx="7608887" cy="74468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"/>
              <a:defRPr sz="3200" b="1">
                <a:solidFill>
                  <a:srgbClr val="C00000"/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112415" y="6449479"/>
            <a:ext cx="39946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1408DD98-75B0-4D7F-A98D-8CEFEF2DB816}" type="slidenum">
              <a:rPr lang="zh-CN" altLang="en-US" sz="1350" b="1" smtClean="0">
                <a:solidFill>
                  <a:srgbClr val="0033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fld>
            <a:endParaRPr lang="zh-CN" altLang="en-US" sz="1350" b="1" dirty="0">
              <a:solidFill>
                <a:srgbClr val="003399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2" y="6352145"/>
            <a:ext cx="109412" cy="50585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1" name="矩形 10"/>
          <p:cNvSpPr/>
          <p:nvPr userDrawn="1"/>
        </p:nvSpPr>
        <p:spPr>
          <a:xfrm>
            <a:off x="979713" y="251700"/>
            <a:ext cx="9230251" cy="89783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2" name="矩形 11"/>
          <p:cNvSpPr/>
          <p:nvPr userDrawn="1"/>
        </p:nvSpPr>
        <p:spPr>
          <a:xfrm>
            <a:off x="9402418" y="251700"/>
            <a:ext cx="2783085" cy="897833"/>
          </a:xfrm>
          <a:prstGeom prst="rect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地基观测进展</a:t>
            </a:r>
            <a:endParaRPr lang="en-US" altLang="zh-CN" sz="2400" b="1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+mn-lt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1" y="251700"/>
            <a:ext cx="701041" cy="897833"/>
          </a:xfrm>
          <a:prstGeom prst="rect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5" name="矩形 14"/>
          <p:cNvSpPr/>
          <p:nvPr userDrawn="1"/>
        </p:nvSpPr>
        <p:spPr>
          <a:xfrm>
            <a:off x="701043" y="251700"/>
            <a:ext cx="278671" cy="89783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3000"/>
    </mc:Choice>
    <mc:Fallback>
      <p:transition advClick="0"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A240D-6869-4676-872C-6208A7A1BF1C}" type="datetime1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063F-435B-5949-9FD5-2984FF363458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34E94-A33F-4805-B98F-B6964E59E93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1882C-3EF3-4622-B457-3BC500025D2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microsoft.com/office/2007/relationships/hdphoto" Target="../media/image3.wdp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4.emf"/><Relationship Id="rId1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6.emf"/><Relationship Id="rId1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7.emf"/><Relationship Id="rId1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 descr="d:\Users\Kzhang\Pictures\LAMOST\banner_2.jpg"/>
          <p:cNvPicPr>
            <a:picLocks noChangeAspect="1" noChangeArrowheads="1"/>
          </p:cNvPicPr>
          <p:nvPr/>
        </p:nvPicPr>
        <p:blipFill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300" y="5189729"/>
            <a:ext cx="12551723" cy="20425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Box 40"/>
          <p:cNvSpPr txBox="1"/>
          <p:nvPr/>
        </p:nvSpPr>
        <p:spPr>
          <a:xfrm>
            <a:off x="766120" y="1233346"/>
            <a:ext cx="10898658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zh-CN" alt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anose="02010600040101010101" pitchFamily="2" charset="-122"/>
                <a:ea typeface="华文中宋" panose="02010600040101010101" pitchFamily="2" charset="-122"/>
              </a:rPr>
              <a:t>合同办理流程及合同签订注意事项</a:t>
            </a:r>
            <a:endParaRPr lang="zh-CN" alt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4" name="TextBox 40"/>
          <p:cNvSpPr txBox="1"/>
          <p:nvPr/>
        </p:nvSpPr>
        <p:spPr>
          <a:xfrm>
            <a:off x="644232" y="3235540"/>
            <a:ext cx="10898658" cy="1482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ctr">
              <a:lnSpc>
                <a:spcPct val="150000"/>
              </a:lnSpc>
              <a:defRPr/>
            </a:pPr>
            <a:r>
              <a:rPr lang="zh-CN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anose="02010600040101010101" pitchFamily="2" charset="-122"/>
                <a:ea typeface="华文中宋" panose="02010600040101010101" pitchFamily="2" charset="-122"/>
              </a:rPr>
              <a:t>段然</a:t>
            </a:r>
            <a:endParaRPr lang="en-US" altLang="zh-CN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342900" lvl="0" indent="-342900" algn="ctr">
              <a:lnSpc>
                <a:spcPct val="150000"/>
              </a:lnSpc>
              <a:defRPr/>
            </a:pPr>
            <a:r>
              <a:rPr lang="zh-CN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anose="02010600040101010101" pitchFamily="2" charset="-122"/>
                <a:ea typeface="华文中宋" panose="02010600040101010101" pitchFamily="2" charset="-122"/>
              </a:rPr>
              <a:t>科技处</a:t>
            </a:r>
            <a:endParaRPr lang="zh-CN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>
                <a:sym typeface="+mn-ea"/>
              </a:rPr>
              <a:t>验收注意事项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3829771" y="6409374"/>
            <a:ext cx="184731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zh-CN" altLang="en-US" sz="1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07745" y="1402715"/>
            <a:ext cx="5533390" cy="4502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ts val="2800"/>
              </a:lnSpc>
            </a:pPr>
            <a:r>
              <a:rPr lang="en-US" altLang="zh-CN" b="1"/>
              <a:t>1</a:t>
            </a:r>
            <a:r>
              <a:rPr lang="zh-CN" altLang="en-US" b="1"/>
              <a:t>、</a:t>
            </a:r>
            <a:r>
              <a:rPr lang="zh-CN" b="1"/>
              <a:t>采购验收</a:t>
            </a:r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18715" y="1680210"/>
            <a:ext cx="7354570" cy="4848225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449580" y="2002155"/>
            <a:ext cx="16833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solidFill>
                  <a:srgbClr val="FF0000"/>
                </a:solidFill>
              </a:rPr>
              <a:t>物品名称务必写全，不能写什么什么一批</a:t>
            </a:r>
            <a:endParaRPr lang="zh-CN" sz="1200" b="1">
              <a:solidFill>
                <a:srgbClr val="FF0000"/>
              </a:solidFill>
            </a:endParaRPr>
          </a:p>
        </p:txBody>
      </p:sp>
      <p:cxnSp>
        <p:nvCxnSpPr>
          <p:cNvPr id="20" name="直接箭头连接符 19"/>
          <p:cNvCxnSpPr/>
          <p:nvPr/>
        </p:nvCxnSpPr>
        <p:spPr>
          <a:xfrm>
            <a:off x="1471930" y="2611755"/>
            <a:ext cx="1440815" cy="538480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267970" y="3902075"/>
            <a:ext cx="168338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solidFill>
                  <a:srgbClr val="FF0000"/>
                </a:solidFill>
              </a:rPr>
              <a:t>型号规格数量不能空</a:t>
            </a:r>
            <a:endParaRPr lang="zh-CN" sz="1200" b="1">
              <a:solidFill>
                <a:srgbClr val="FF0000"/>
              </a:solidFill>
            </a:endParaRPr>
          </a:p>
        </p:txBody>
      </p:sp>
      <p:cxnSp>
        <p:nvCxnSpPr>
          <p:cNvPr id="9" name="直接箭头连接符 8"/>
          <p:cNvCxnSpPr/>
          <p:nvPr/>
        </p:nvCxnSpPr>
        <p:spPr>
          <a:xfrm flipV="1">
            <a:off x="1692275" y="3216910"/>
            <a:ext cx="2332355" cy="618490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9862185" y="1680210"/>
            <a:ext cx="168338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solidFill>
                  <a:srgbClr val="FF0000"/>
                </a:solidFill>
              </a:rPr>
              <a:t>据实填写即可</a:t>
            </a:r>
            <a:endParaRPr lang="zh-CN" sz="1200" b="1">
              <a:solidFill>
                <a:srgbClr val="FF0000"/>
              </a:solidFill>
            </a:endParaRPr>
          </a:p>
        </p:txBody>
      </p:sp>
      <p:cxnSp>
        <p:nvCxnSpPr>
          <p:cNvPr id="11" name="直接箭头连接符 10"/>
          <p:cNvCxnSpPr/>
          <p:nvPr/>
        </p:nvCxnSpPr>
        <p:spPr>
          <a:xfrm flipH="1">
            <a:off x="5356860" y="1852930"/>
            <a:ext cx="4483100" cy="1163320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 flipH="1">
            <a:off x="5758815" y="1894205"/>
            <a:ext cx="4036060" cy="120459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 flipH="1">
            <a:off x="6818630" y="1904365"/>
            <a:ext cx="3023870" cy="119443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flipH="1">
            <a:off x="7365365" y="1884680"/>
            <a:ext cx="2496820" cy="1332230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 flipH="1">
            <a:off x="8496300" y="1884680"/>
            <a:ext cx="1298575" cy="126555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 flipH="1">
            <a:off x="9262745" y="1894205"/>
            <a:ext cx="532130" cy="1206500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 flipH="1">
            <a:off x="8098155" y="4894580"/>
            <a:ext cx="2157095" cy="34480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10293350" y="4618990"/>
            <a:ext cx="16833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solidFill>
                  <a:srgbClr val="FF0000"/>
                </a:solidFill>
              </a:rPr>
              <a:t>如出现不合格，需在此处进行说明，并上报科技处备案</a:t>
            </a:r>
            <a:endParaRPr lang="zh-CN" sz="12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66290" y="1785620"/>
            <a:ext cx="7576820" cy="5064760"/>
          </a:xfrm>
          <a:prstGeom prst="rect">
            <a:avLst/>
          </a:prstGeom>
        </p:spPr>
      </p:pic>
      <p:sp>
        <p:nvSpPr>
          <p:cNvPr id="7" name="文本占位符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>
                <a:sym typeface="+mn-ea"/>
              </a:rPr>
              <a:t>验收注意事项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3829771" y="6409374"/>
            <a:ext cx="184731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zh-CN" altLang="en-US" sz="1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07745" y="1402715"/>
            <a:ext cx="5533390" cy="4502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ts val="2800"/>
              </a:lnSpc>
            </a:pPr>
            <a:r>
              <a:rPr lang="en-US" altLang="zh-CN" b="1"/>
              <a:t>2</a:t>
            </a:r>
            <a:r>
              <a:rPr lang="zh-CN" altLang="en-US" b="1"/>
              <a:t>、</a:t>
            </a:r>
            <a:r>
              <a:rPr lang="zh-CN" b="1"/>
              <a:t>外包外协</a:t>
            </a:r>
            <a:r>
              <a:rPr lang="zh-CN" b="1"/>
              <a:t>验收</a:t>
            </a:r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259080" y="2296795"/>
            <a:ext cx="15881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solidFill>
                  <a:srgbClr val="FF0000"/>
                </a:solidFill>
              </a:rPr>
              <a:t>合同名称及关键技术指标</a:t>
            </a:r>
            <a:endParaRPr lang="zh-CN" sz="1200" b="1">
              <a:solidFill>
                <a:srgbClr val="FF0000"/>
              </a:solidFill>
            </a:endParaRPr>
          </a:p>
        </p:txBody>
      </p:sp>
      <p:cxnSp>
        <p:nvCxnSpPr>
          <p:cNvPr id="20" name="直接箭头连接符 19"/>
          <p:cNvCxnSpPr/>
          <p:nvPr/>
        </p:nvCxnSpPr>
        <p:spPr>
          <a:xfrm>
            <a:off x="1471930" y="2611755"/>
            <a:ext cx="1335405" cy="190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258445" y="2995930"/>
            <a:ext cx="118491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solidFill>
                  <a:srgbClr val="FF0000"/>
                </a:solidFill>
              </a:rPr>
              <a:t>据实填写即可，需区分是否需要入库</a:t>
            </a:r>
            <a:endParaRPr lang="en-US" altLang="zh-CN" sz="1200" b="1">
              <a:solidFill>
                <a:srgbClr val="FF0000"/>
              </a:solidFill>
            </a:endParaRPr>
          </a:p>
        </p:txBody>
      </p:sp>
      <p:cxnSp>
        <p:nvCxnSpPr>
          <p:cNvPr id="17" name="直接箭头连接符 16"/>
          <p:cNvCxnSpPr/>
          <p:nvPr/>
        </p:nvCxnSpPr>
        <p:spPr>
          <a:xfrm>
            <a:off x="1341120" y="4645660"/>
            <a:ext cx="1341755" cy="89090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211455" y="4098925"/>
            <a:ext cx="16833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solidFill>
                  <a:srgbClr val="FF0000"/>
                </a:solidFill>
              </a:rPr>
              <a:t>如出现不合格，需在此处进行说明，并上报科技处备案</a:t>
            </a:r>
            <a:endParaRPr lang="zh-CN" sz="1200" b="1">
              <a:solidFill>
                <a:srgbClr val="FF0000"/>
              </a:solidFill>
            </a:endParaRPr>
          </a:p>
        </p:txBody>
      </p:sp>
      <p:cxnSp>
        <p:nvCxnSpPr>
          <p:cNvPr id="5" name="直接箭头连接符 4"/>
          <p:cNvCxnSpPr/>
          <p:nvPr/>
        </p:nvCxnSpPr>
        <p:spPr>
          <a:xfrm>
            <a:off x="1347470" y="3201035"/>
            <a:ext cx="1335405" cy="190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>
            <a:off x="1369695" y="3207385"/>
            <a:ext cx="1313180" cy="44132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1379220" y="3207385"/>
            <a:ext cx="1303655" cy="22288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>
          <a:xfrm>
            <a:off x="1398270" y="3207385"/>
            <a:ext cx="1284605" cy="87058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>
            <a:off x="1369695" y="3188335"/>
            <a:ext cx="1313180" cy="67119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1369695" y="3188335"/>
            <a:ext cx="1313180" cy="113093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10572750" y="2165985"/>
            <a:ext cx="118554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solidFill>
                  <a:srgbClr val="FF0000"/>
                </a:solidFill>
              </a:rPr>
              <a:t>入所检验需将检验情况和检验结果进行填写</a:t>
            </a:r>
            <a:endParaRPr lang="zh-CN" sz="1200" b="1">
              <a:solidFill>
                <a:srgbClr val="FF0000"/>
              </a:solidFill>
            </a:endParaRPr>
          </a:p>
        </p:txBody>
      </p:sp>
      <p:cxnSp>
        <p:nvCxnSpPr>
          <p:cNvPr id="27" name="直接箭头连接符 26"/>
          <p:cNvCxnSpPr/>
          <p:nvPr/>
        </p:nvCxnSpPr>
        <p:spPr>
          <a:xfrm flipH="1">
            <a:off x="8558530" y="2431415"/>
            <a:ext cx="1934210" cy="113093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 flipH="1" flipV="1">
            <a:off x="8216900" y="2374265"/>
            <a:ext cx="2277745" cy="4762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>
                <a:sym typeface="+mn-ea"/>
              </a:rPr>
              <a:t>验收注意事项</a:t>
            </a:r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007745" y="1402715"/>
            <a:ext cx="5533390" cy="4502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ts val="2800"/>
              </a:lnSpc>
            </a:pPr>
            <a:r>
              <a:rPr lang="en-US" altLang="zh-CN" b="1"/>
              <a:t>3</a:t>
            </a:r>
            <a:r>
              <a:rPr lang="zh-CN" altLang="en-US" b="1"/>
              <a:t>、</a:t>
            </a:r>
            <a:r>
              <a:rPr lang="zh-CN" b="1"/>
              <a:t>采购、外包外协不合格处理</a:t>
            </a:r>
            <a:endParaRPr lang="zh-CN" altLang="en-US"/>
          </a:p>
        </p:txBody>
      </p:sp>
      <p:graphicFrame>
        <p:nvGraphicFramePr>
          <p:cNvPr id="6" name="对象 5"/>
          <p:cNvGraphicFramePr/>
          <p:nvPr/>
        </p:nvGraphicFramePr>
        <p:xfrm>
          <a:off x="273050" y="2258695"/>
          <a:ext cx="11444605" cy="3482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" r:id="rId1" imgW="9380220" imgH="2880995" progId="Visio.Drawing.15">
                  <p:embed/>
                </p:oleObj>
              </mc:Choice>
              <mc:Fallback>
                <p:oleObj name="" r:id="rId1" imgW="9380220" imgH="2880995" progId="Visio.Drawing.15">
                  <p:embed/>
                  <p:pic>
                    <p:nvPicPr>
                      <p:cNvPr id="0" name="图片 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73050" y="2258695"/>
                        <a:ext cx="11444605" cy="34823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>
                <a:sym typeface="+mn-ea"/>
              </a:rPr>
              <a:t>验收注意事项</a:t>
            </a:r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007745" y="1402715"/>
            <a:ext cx="5533390" cy="4502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ts val="2800"/>
              </a:lnSpc>
            </a:pPr>
            <a:r>
              <a:rPr lang="en-US" altLang="zh-CN" b="1"/>
              <a:t>3</a:t>
            </a:r>
            <a:r>
              <a:rPr lang="zh-CN" altLang="en-US" b="1"/>
              <a:t>、</a:t>
            </a:r>
            <a:r>
              <a:rPr lang="zh-CN" b="1"/>
              <a:t>采购、外包外协不合格处理</a:t>
            </a:r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14850" y="1255395"/>
            <a:ext cx="3574415" cy="5570220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1814195" y="2236470"/>
            <a:ext cx="15881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solidFill>
                  <a:srgbClr val="FF0000"/>
                </a:solidFill>
              </a:rPr>
              <a:t>有哪些不合格，指标超差多少等信息</a:t>
            </a:r>
            <a:endParaRPr lang="zh-CN" sz="1200" b="1">
              <a:solidFill>
                <a:srgbClr val="FF0000"/>
              </a:solidFill>
            </a:endParaRPr>
          </a:p>
        </p:txBody>
      </p:sp>
      <p:cxnSp>
        <p:nvCxnSpPr>
          <p:cNvPr id="20" name="直接箭头连接符 19"/>
          <p:cNvCxnSpPr/>
          <p:nvPr/>
        </p:nvCxnSpPr>
        <p:spPr>
          <a:xfrm>
            <a:off x="3680460" y="2551430"/>
            <a:ext cx="1335405" cy="190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1814195" y="3293110"/>
            <a:ext cx="158813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solidFill>
                  <a:srgbClr val="FF0000"/>
                </a:solidFill>
              </a:rPr>
              <a:t>项目组商定如何处理</a:t>
            </a:r>
            <a:endParaRPr lang="zh-CN" sz="1200" b="1">
              <a:solidFill>
                <a:srgbClr val="FF0000"/>
              </a:solidFill>
            </a:endParaRPr>
          </a:p>
        </p:txBody>
      </p:sp>
      <p:cxnSp>
        <p:nvCxnSpPr>
          <p:cNvPr id="5" name="直接箭头连接符 4"/>
          <p:cNvCxnSpPr/>
          <p:nvPr/>
        </p:nvCxnSpPr>
        <p:spPr>
          <a:xfrm>
            <a:off x="3680460" y="3566795"/>
            <a:ext cx="1335405" cy="190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1814195" y="4051935"/>
            <a:ext cx="15881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solidFill>
                  <a:srgbClr val="FF0000"/>
                </a:solidFill>
              </a:rPr>
              <a:t>专家是否同意项目组处理方式</a:t>
            </a:r>
            <a:endParaRPr lang="zh-CN" sz="1200" b="1">
              <a:solidFill>
                <a:srgbClr val="FF0000"/>
              </a:solidFill>
            </a:endParaRPr>
          </a:p>
        </p:txBody>
      </p:sp>
      <p:cxnSp>
        <p:nvCxnSpPr>
          <p:cNvPr id="8" name="直接箭头连接符 7"/>
          <p:cNvCxnSpPr/>
          <p:nvPr/>
        </p:nvCxnSpPr>
        <p:spPr>
          <a:xfrm>
            <a:off x="3680460" y="4358005"/>
            <a:ext cx="1335405" cy="190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1754505" y="4611370"/>
            <a:ext cx="158813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solidFill>
                  <a:srgbClr val="FF0000"/>
                </a:solidFill>
              </a:rPr>
              <a:t>如是顾客关注指标，或影响接口等指标需要顾客会签</a:t>
            </a:r>
            <a:endParaRPr lang="zh-CN" sz="1200" b="1">
              <a:solidFill>
                <a:srgbClr val="FF0000"/>
              </a:solidFill>
            </a:endParaRPr>
          </a:p>
        </p:txBody>
      </p:sp>
      <p:cxnSp>
        <p:nvCxnSpPr>
          <p:cNvPr id="10" name="直接箭头连接符 9"/>
          <p:cNvCxnSpPr/>
          <p:nvPr/>
        </p:nvCxnSpPr>
        <p:spPr>
          <a:xfrm>
            <a:off x="3680460" y="4926330"/>
            <a:ext cx="1335405" cy="190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1754505" y="5355590"/>
            <a:ext cx="158813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solidFill>
                  <a:srgbClr val="FF0000"/>
                </a:solidFill>
              </a:rPr>
              <a:t>实际处理情况说明</a:t>
            </a:r>
            <a:endParaRPr lang="zh-CN" sz="1200" b="1">
              <a:solidFill>
                <a:srgbClr val="FF0000"/>
              </a:solidFill>
            </a:endParaRPr>
          </a:p>
        </p:txBody>
      </p:sp>
      <p:cxnSp>
        <p:nvCxnSpPr>
          <p:cNvPr id="12" name="直接箭头连接符 11"/>
          <p:cNvCxnSpPr/>
          <p:nvPr/>
        </p:nvCxnSpPr>
        <p:spPr>
          <a:xfrm>
            <a:off x="3602990" y="5407660"/>
            <a:ext cx="1335405" cy="190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1754505" y="5836920"/>
            <a:ext cx="15881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solidFill>
                  <a:srgbClr val="FF0000"/>
                </a:solidFill>
              </a:rPr>
              <a:t>科技处确认实际处理情况</a:t>
            </a:r>
            <a:endParaRPr lang="zh-CN" sz="1200" b="1">
              <a:solidFill>
                <a:srgbClr val="FF0000"/>
              </a:solidFill>
            </a:endParaRPr>
          </a:p>
        </p:txBody>
      </p:sp>
      <p:cxnSp>
        <p:nvCxnSpPr>
          <p:cNvPr id="14" name="直接箭头连接符 13"/>
          <p:cNvCxnSpPr/>
          <p:nvPr/>
        </p:nvCxnSpPr>
        <p:spPr>
          <a:xfrm>
            <a:off x="3602990" y="5888990"/>
            <a:ext cx="1335405" cy="190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>
                <a:sym typeface="+mn-ea"/>
              </a:rPr>
              <a:t>时间流程梳理</a:t>
            </a:r>
            <a:endParaRPr lang="zh-CN" altLang="en-US" dirty="0"/>
          </a:p>
        </p:txBody>
      </p:sp>
      <p:graphicFrame>
        <p:nvGraphicFramePr>
          <p:cNvPr id="4" name="对象 3"/>
          <p:cNvGraphicFramePr/>
          <p:nvPr/>
        </p:nvGraphicFramePr>
        <p:xfrm>
          <a:off x="767715" y="2207260"/>
          <a:ext cx="10656570" cy="419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1" imgW="6332220" imgH="2517140" progId="Visio.Drawing.15">
                  <p:embed/>
                </p:oleObj>
              </mc:Choice>
              <mc:Fallback>
                <p:oleObj name="" r:id="rId1" imgW="6332220" imgH="2517140" progId="Visio.Drawing.15">
                  <p:embed/>
                  <p:pic>
                    <p:nvPicPr>
                      <p:cNvPr id="0" name="图片 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67715" y="2207260"/>
                        <a:ext cx="10656570" cy="4197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1007745" y="1402715"/>
            <a:ext cx="5533390" cy="4502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ts val="2800"/>
              </a:lnSpc>
            </a:pPr>
            <a:r>
              <a:rPr lang="en-US" altLang="zh-CN" b="1"/>
              <a:t>1</a:t>
            </a:r>
            <a:r>
              <a:rPr lang="zh-CN" altLang="en-US" b="1"/>
              <a:t>、</a:t>
            </a:r>
            <a:r>
              <a:rPr lang="zh-CN" b="1"/>
              <a:t>采购时间线梳理</a:t>
            </a:r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>
                <a:sym typeface="+mn-ea"/>
              </a:rPr>
              <a:t>时间流程梳理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1007745" y="1402715"/>
            <a:ext cx="5533390" cy="4502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ts val="2800"/>
              </a:lnSpc>
            </a:pPr>
            <a:r>
              <a:rPr lang="en-US" altLang="zh-CN" b="1"/>
              <a:t>2</a:t>
            </a:r>
            <a:r>
              <a:rPr lang="zh-CN" altLang="en-US" b="1"/>
              <a:t>、</a:t>
            </a:r>
            <a:r>
              <a:rPr lang="zh-CN" b="1"/>
              <a:t>外包外协</a:t>
            </a:r>
            <a:r>
              <a:rPr lang="zh-CN" b="1"/>
              <a:t>时间线梳理</a:t>
            </a:r>
            <a:endParaRPr lang="zh-CN" altLang="en-US"/>
          </a:p>
        </p:txBody>
      </p:sp>
      <p:graphicFrame>
        <p:nvGraphicFramePr>
          <p:cNvPr id="2" name="对象 1"/>
          <p:cNvGraphicFramePr/>
          <p:nvPr/>
        </p:nvGraphicFramePr>
        <p:xfrm>
          <a:off x="616585" y="2226310"/>
          <a:ext cx="11339830" cy="37477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" name="" r:id="rId1" imgW="7541260" imgH="2517140" progId="Visio.Drawing.15">
                  <p:embed/>
                </p:oleObj>
              </mc:Choice>
              <mc:Fallback>
                <p:oleObj name="" r:id="rId1" imgW="7541260" imgH="2517140" progId="Visio.Drawing.15">
                  <p:embed/>
                  <p:pic>
                    <p:nvPicPr>
                      <p:cNvPr id="0" name="图片 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16585" y="2226310"/>
                        <a:ext cx="11339830" cy="37477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>
                <a:sym typeface="+mn-ea"/>
              </a:rPr>
              <a:t>报销过程及其他注意事项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1007745" y="1402715"/>
            <a:ext cx="9571990" cy="3322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ts val="2800"/>
              </a:lnSpc>
            </a:pPr>
            <a:r>
              <a:rPr lang="en-US" altLang="zh-CN" b="1"/>
              <a:t>1</a:t>
            </a:r>
            <a:r>
              <a:rPr lang="zh-CN" altLang="en-US" b="1"/>
              <a:t>、</a:t>
            </a:r>
            <a:r>
              <a:rPr lang="zh-CN" b="1"/>
              <a:t>借款</a:t>
            </a:r>
            <a:endParaRPr lang="zh-CN" b="1"/>
          </a:p>
          <a:p>
            <a:pPr fontAlgn="auto">
              <a:lnSpc>
                <a:spcPts val="2800"/>
              </a:lnSpc>
            </a:pPr>
            <a:r>
              <a:rPr lang="en-US" altLang="zh-CN"/>
              <a:t>1.1 </a:t>
            </a:r>
            <a:r>
              <a:rPr lang="zh-CN" altLang="en-US"/>
              <a:t>只有在合同中提出预付款、款到发货等字眼才能借款，其余情况只能验收后报销</a:t>
            </a:r>
            <a:endParaRPr lang="zh-CN" altLang="en-US"/>
          </a:p>
          <a:p>
            <a:pPr fontAlgn="auto">
              <a:lnSpc>
                <a:spcPts val="2800"/>
              </a:lnSpc>
            </a:pPr>
            <a:r>
              <a:rPr lang="en-US" altLang="zh-CN"/>
              <a:t>1.2 </a:t>
            </a:r>
            <a:r>
              <a:rPr lang="zh-CN" altLang="en-US"/>
              <a:t>金额超过</a:t>
            </a:r>
            <a:r>
              <a:rPr lang="en-US" altLang="zh-CN"/>
              <a:t>10w</a:t>
            </a:r>
            <a:r>
              <a:rPr lang="zh-CN" altLang="en-US"/>
              <a:t>以上不建议直接预付全款</a:t>
            </a:r>
            <a:endParaRPr lang="zh-CN" altLang="en-US"/>
          </a:p>
          <a:p>
            <a:pPr fontAlgn="auto">
              <a:lnSpc>
                <a:spcPts val="2800"/>
              </a:lnSpc>
            </a:pPr>
            <a:r>
              <a:rPr lang="en-US" altLang="zh-CN"/>
              <a:t>1.3 </a:t>
            </a:r>
            <a:r>
              <a:rPr lang="zh-CN" altLang="en-US"/>
              <a:t>借款申请时需提供合同申请材料（包括申请表、附表（如有）、三方报价（如有）、营业执照（非合格供方））、合同、付款单（如有）</a:t>
            </a:r>
            <a:endParaRPr lang="zh-CN" altLang="en-US"/>
          </a:p>
          <a:p>
            <a:pPr fontAlgn="auto">
              <a:lnSpc>
                <a:spcPts val="2800"/>
              </a:lnSpc>
            </a:pPr>
            <a:endParaRPr lang="zh-CN" altLang="en-US"/>
          </a:p>
          <a:p>
            <a:pPr fontAlgn="auto">
              <a:lnSpc>
                <a:spcPts val="2800"/>
              </a:lnSpc>
            </a:pPr>
            <a:r>
              <a:rPr lang="en-US" altLang="zh-CN" b="1">
                <a:sym typeface="+mn-ea"/>
              </a:rPr>
              <a:t>2</a:t>
            </a:r>
            <a:r>
              <a:rPr lang="zh-CN" altLang="en-US" b="1">
                <a:sym typeface="+mn-ea"/>
              </a:rPr>
              <a:t>、</a:t>
            </a:r>
            <a:r>
              <a:rPr lang="zh-CN" b="1">
                <a:sym typeface="+mn-ea"/>
              </a:rPr>
              <a:t>报销</a:t>
            </a:r>
            <a:endParaRPr lang="zh-CN" b="1"/>
          </a:p>
          <a:p>
            <a:pPr fontAlgn="auto">
              <a:lnSpc>
                <a:spcPts val="2800"/>
              </a:lnSpc>
            </a:pPr>
            <a:r>
              <a:rPr lang="en-US" altLang="zh-CN"/>
              <a:t>2.1 </a:t>
            </a:r>
            <a:r>
              <a:rPr lang="zh-CN" altLang="en-US"/>
              <a:t>报销时需提供申请材料</a:t>
            </a:r>
            <a:r>
              <a:rPr lang="zh-CN" altLang="en-US">
                <a:sym typeface="+mn-ea"/>
              </a:rPr>
              <a:t>（包括申请表、附表（如有）、三方报价（如有）、营业执照</a:t>
            </a:r>
            <a:r>
              <a:rPr lang="zh-CN" altLang="en-US">
                <a:sym typeface="+mn-ea"/>
              </a:rPr>
              <a:t>（非合格供方））、合同、验收单、发票</a:t>
            </a:r>
            <a:endParaRPr lang="zh-CN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>
                <a:sym typeface="+mn-ea"/>
              </a:rPr>
              <a:t>报销过程及其他注意事项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1007745" y="1402715"/>
            <a:ext cx="9571990" cy="51181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ts val="2800"/>
              </a:lnSpc>
            </a:pPr>
            <a:r>
              <a:rPr lang="zh-CN" b="1"/>
              <a:t>注意事项</a:t>
            </a:r>
            <a:endParaRPr lang="zh-CN" b="1"/>
          </a:p>
          <a:p>
            <a:pPr fontAlgn="auto">
              <a:lnSpc>
                <a:spcPts val="2800"/>
              </a:lnSpc>
            </a:pPr>
            <a:r>
              <a:rPr lang="en-US" altLang="zh-CN"/>
              <a:t>1</a:t>
            </a:r>
            <a:r>
              <a:rPr lang="zh-CN" altLang="en-US"/>
              <a:t>、一张采购（外包外协）申请单对应一个课题、一个合同、一个验收单，为便于管理，不要多个合同弄到一起。</a:t>
            </a:r>
            <a:endParaRPr lang="zh-CN" altLang="en-US"/>
          </a:p>
          <a:p>
            <a:pPr fontAlgn="auto">
              <a:lnSpc>
                <a:spcPts val="2800"/>
              </a:lnSpc>
            </a:pPr>
            <a:r>
              <a:rPr lang="en-US" altLang="zh-CN"/>
              <a:t>2</a:t>
            </a:r>
            <a:r>
              <a:rPr lang="zh-CN" altLang="en-US"/>
              <a:t>、图纸学生可以设计和制图，但是审核和校对必须是所内在职职工。</a:t>
            </a:r>
            <a:endParaRPr lang="zh-CN" altLang="en-US"/>
          </a:p>
          <a:p>
            <a:pPr fontAlgn="auto">
              <a:lnSpc>
                <a:spcPts val="2800"/>
              </a:lnSpc>
            </a:pPr>
            <a:r>
              <a:rPr lang="en-US" altLang="zh-CN"/>
              <a:t>3</a:t>
            </a:r>
            <a:r>
              <a:rPr lang="zh-CN" altLang="en-US"/>
              <a:t>、合同学生可以采购，但是导师必须在合同上签字。</a:t>
            </a:r>
            <a:endParaRPr lang="zh-CN" altLang="en-US"/>
          </a:p>
          <a:p>
            <a:pPr fontAlgn="auto">
              <a:lnSpc>
                <a:spcPts val="2800"/>
              </a:lnSpc>
            </a:pPr>
            <a:r>
              <a:rPr lang="en-US" altLang="zh-CN"/>
              <a:t>4</a:t>
            </a:r>
            <a:r>
              <a:rPr lang="zh-CN" altLang="en-US"/>
              <a:t>、合同签订前必须经过项目的质量人员审核，判断合同约定的质量要求是否符合要求。（尤其</a:t>
            </a:r>
            <a:r>
              <a:rPr lang="zh-CN" altLang="en-US">
                <a:sym typeface="+mn-ea"/>
              </a:rPr>
              <a:t>对于军品、空间项目，需要质量把关）。</a:t>
            </a:r>
            <a:endParaRPr lang="zh-CN" altLang="en-US">
              <a:sym typeface="+mn-ea"/>
            </a:endParaRPr>
          </a:p>
          <a:p>
            <a:pPr fontAlgn="auto">
              <a:lnSpc>
                <a:spcPts val="2800"/>
              </a:lnSpc>
            </a:pPr>
            <a:r>
              <a:rPr lang="en-US" altLang="zh-CN">
                <a:sym typeface="+mn-ea"/>
              </a:rPr>
              <a:t>5</a:t>
            </a:r>
            <a:r>
              <a:rPr lang="zh-CN" altLang="en-US">
                <a:sym typeface="+mn-ea"/>
              </a:rPr>
              <a:t>、合同中提到我方提供图纸的，图纸必须经过所内签字并盖准予发放章。</a:t>
            </a:r>
            <a:endParaRPr lang="zh-CN" altLang="en-US">
              <a:sym typeface="+mn-ea"/>
            </a:endParaRPr>
          </a:p>
          <a:p>
            <a:pPr fontAlgn="auto">
              <a:lnSpc>
                <a:spcPts val="2800"/>
              </a:lnSpc>
            </a:pPr>
            <a:r>
              <a:rPr lang="en-US" altLang="zh-CN">
                <a:sym typeface="+mn-ea"/>
              </a:rPr>
              <a:t>6</a:t>
            </a:r>
            <a:r>
              <a:rPr lang="zh-CN" altLang="en-US">
                <a:sym typeface="+mn-ea"/>
              </a:rPr>
              <a:t>、请各位一定严格审核合同中的签订时间、有效期、交货时间、开票时间等各个时间节点，做到时间自洽。</a:t>
            </a:r>
            <a:endParaRPr lang="zh-CN" altLang="en-US">
              <a:sym typeface="+mn-ea"/>
            </a:endParaRPr>
          </a:p>
          <a:p>
            <a:pPr fontAlgn="auto">
              <a:lnSpc>
                <a:spcPts val="2800"/>
              </a:lnSpc>
            </a:pPr>
            <a:r>
              <a:rPr lang="en-US" altLang="zh-CN">
                <a:sym typeface="+mn-ea"/>
              </a:rPr>
              <a:t>7</a:t>
            </a:r>
            <a:r>
              <a:rPr lang="zh-CN" altLang="en-US">
                <a:sym typeface="+mn-ea"/>
              </a:rPr>
              <a:t>、所有合同、验收单必须有人员签字和签字时间。</a:t>
            </a:r>
            <a:endParaRPr lang="zh-CN" altLang="en-US">
              <a:sym typeface="+mn-ea"/>
            </a:endParaRPr>
          </a:p>
          <a:p>
            <a:pPr fontAlgn="auto">
              <a:lnSpc>
                <a:spcPts val="2800"/>
              </a:lnSpc>
            </a:pPr>
            <a:r>
              <a:rPr lang="en-US" altLang="zh-CN">
                <a:sym typeface="+mn-ea"/>
              </a:rPr>
              <a:t>8</a:t>
            </a:r>
            <a:r>
              <a:rPr lang="zh-CN" altLang="en-US">
                <a:sym typeface="+mn-ea"/>
              </a:rPr>
              <a:t>、对于合同中提到的交付物、交付成果，能上传的就上传，不能上传的务必妥善保管，审计会进行抽查。</a:t>
            </a:r>
            <a:endParaRPr lang="zh-CN" altLang="en-US">
              <a:sym typeface="+mn-ea"/>
            </a:endParaRPr>
          </a:p>
          <a:p>
            <a:pPr fontAlgn="auto">
              <a:lnSpc>
                <a:spcPts val="2800"/>
              </a:lnSpc>
            </a:pPr>
            <a:r>
              <a:rPr lang="en-US" altLang="zh-CN">
                <a:sym typeface="+mn-ea"/>
              </a:rPr>
              <a:t>9</a:t>
            </a:r>
            <a:r>
              <a:rPr lang="zh-CN" altLang="en-US">
                <a:sym typeface="+mn-ea"/>
              </a:rPr>
              <a:t>、合同需体现对等原则，如明显出现对我方不利的条款，不能随意签订。</a:t>
            </a:r>
            <a:endParaRPr lang="zh-CN" altLang="en-US">
              <a:sym typeface="+mn-e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>
                <a:sym typeface="+mn-ea"/>
              </a:rPr>
              <a:t>报销过程及其他注意事项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1007745" y="1402715"/>
            <a:ext cx="9571990" cy="4759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ts val="2800"/>
              </a:lnSpc>
            </a:pPr>
            <a:r>
              <a:rPr lang="zh-CN" b="1"/>
              <a:t>注意事项</a:t>
            </a:r>
            <a:endParaRPr lang="zh-CN" b="1"/>
          </a:p>
          <a:p>
            <a:pPr fontAlgn="auto">
              <a:lnSpc>
                <a:spcPts val="2800"/>
              </a:lnSpc>
            </a:pPr>
            <a:r>
              <a:rPr lang="en-US" altLang="zh-CN"/>
              <a:t>10</a:t>
            </a:r>
            <a:r>
              <a:rPr lang="zh-CN" altLang="en-US"/>
              <a:t>、合同签订时，需要注意定金和订金的区别。定金不可退，如出现问题需双倍赔付；订金可退，不具备法律效力。</a:t>
            </a:r>
            <a:endParaRPr lang="zh-CN" altLang="en-US"/>
          </a:p>
          <a:p>
            <a:pPr fontAlgn="auto">
              <a:lnSpc>
                <a:spcPts val="2800"/>
              </a:lnSpc>
            </a:pPr>
            <a:r>
              <a:rPr lang="en-US" altLang="zh-CN">
                <a:sym typeface="+mn-ea"/>
              </a:rPr>
              <a:t>11</a:t>
            </a:r>
            <a:r>
              <a:rPr lang="zh-CN" altLang="en-US">
                <a:sym typeface="+mn-ea"/>
              </a:rPr>
              <a:t>、签订大额合同不要直接付全款，需要考虑无法完成的风险。</a:t>
            </a:r>
            <a:endParaRPr lang="zh-CN" altLang="en-US">
              <a:sym typeface="+mn-ea"/>
            </a:endParaRPr>
          </a:p>
          <a:p>
            <a:pPr fontAlgn="auto">
              <a:lnSpc>
                <a:spcPts val="2800"/>
              </a:lnSpc>
            </a:pPr>
            <a:r>
              <a:rPr lang="en-US" altLang="zh-CN">
                <a:sym typeface="+mn-ea"/>
              </a:rPr>
              <a:t>12</a:t>
            </a:r>
            <a:r>
              <a:rPr lang="zh-CN" altLang="en-US">
                <a:sym typeface="+mn-ea"/>
              </a:rPr>
              <a:t>、签订外贸合同，找境外代理公司时，尽量找原厂，不要找乱七八糟的中间商，境外不受国内法律限制，携款逃跑无法追责！</a:t>
            </a:r>
            <a:endParaRPr lang="zh-CN" altLang="en-US">
              <a:sym typeface="+mn-ea"/>
            </a:endParaRPr>
          </a:p>
          <a:p>
            <a:pPr fontAlgn="auto">
              <a:lnSpc>
                <a:spcPts val="2800"/>
              </a:lnSpc>
            </a:pPr>
            <a:r>
              <a:rPr lang="en-US" altLang="zh-CN">
                <a:sym typeface="+mn-ea"/>
              </a:rPr>
              <a:t>13</a:t>
            </a:r>
            <a:r>
              <a:rPr lang="zh-CN" altLang="en-US">
                <a:sym typeface="+mn-ea"/>
              </a:rPr>
              <a:t>、签订外贸合同时，需签订质保协议或合同中增加明确的质保条款，外贸合同后期售后问题已出现多次。</a:t>
            </a:r>
            <a:endParaRPr lang="zh-CN" altLang="en-US">
              <a:sym typeface="+mn-ea"/>
            </a:endParaRPr>
          </a:p>
          <a:p>
            <a:pPr fontAlgn="auto">
              <a:lnSpc>
                <a:spcPts val="2800"/>
              </a:lnSpc>
            </a:pPr>
            <a:r>
              <a:rPr lang="en-US" altLang="zh-CN">
                <a:sym typeface="+mn-ea"/>
              </a:rPr>
              <a:t>14</a:t>
            </a:r>
            <a:r>
              <a:rPr lang="zh-CN" altLang="en-US">
                <a:sym typeface="+mn-ea"/>
              </a:rPr>
              <a:t>、注意研究所技术秘密的保护工作，外包外协类合同务必增加技术秘密保护条款，采购外协酌情增加。</a:t>
            </a:r>
            <a:endParaRPr lang="zh-CN" altLang="en-US">
              <a:sym typeface="+mn-ea"/>
            </a:endParaRPr>
          </a:p>
          <a:p>
            <a:pPr fontAlgn="auto">
              <a:lnSpc>
                <a:spcPts val="2800"/>
              </a:lnSpc>
            </a:pPr>
            <a:r>
              <a:rPr lang="en-US" altLang="zh-CN">
                <a:sym typeface="+mn-ea"/>
              </a:rPr>
              <a:t>15</a:t>
            </a:r>
            <a:r>
              <a:rPr lang="zh-CN" altLang="en-US">
                <a:sym typeface="+mn-ea"/>
              </a:rPr>
              <a:t>、注意中科院、研究所的名誉和形象保护。</a:t>
            </a:r>
            <a:endParaRPr lang="zh-CN" altLang="en-US">
              <a:sym typeface="+mn-ea"/>
            </a:endParaRPr>
          </a:p>
          <a:p>
            <a:pPr fontAlgn="auto">
              <a:lnSpc>
                <a:spcPts val="2800"/>
              </a:lnSpc>
            </a:pPr>
            <a:r>
              <a:rPr lang="en-US" altLang="zh-CN">
                <a:sym typeface="+mn-ea"/>
              </a:rPr>
              <a:t>16</a:t>
            </a:r>
            <a:r>
              <a:rPr lang="zh-CN" altLang="en-US">
                <a:sym typeface="+mn-ea"/>
              </a:rPr>
              <a:t>、合同办理完毕请尽快交到科技处存档。</a:t>
            </a:r>
            <a:endParaRPr lang="zh-CN" altLang="en-US">
              <a:sym typeface="+mn-ea"/>
            </a:endParaRPr>
          </a:p>
          <a:p>
            <a:pPr fontAlgn="auto">
              <a:lnSpc>
                <a:spcPts val="2800"/>
              </a:lnSpc>
            </a:pPr>
            <a:r>
              <a:rPr lang="en-US" altLang="zh-CN">
                <a:sym typeface="+mn-ea"/>
              </a:rPr>
              <a:t>17</a:t>
            </a:r>
            <a:r>
              <a:rPr lang="zh-CN" altLang="en-US">
                <a:sym typeface="+mn-ea"/>
              </a:rPr>
              <a:t>、请大家尽量办理合格供方，在审计时，合格供方合同情况抽查，非合格供方合同基本普查。</a:t>
            </a:r>
            <a:endParaRPr lang="zh-CN" altLang="en-US">
              <a:sym typeface="+mn-e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979805" y="2360295"/>
            <a:ext cx="978662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/>
              <a:t>请各位认真检查办理合同，规避存在风险！</a:t>
            </a:r>
            <a:endParaRPr lang="zh-CN" altLang="en-US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圆角矩形 34"/>
          <p:cNvSpPr/>
          <p:nvPr/>
        </p:nvSpPr>
        <p:spPr>
          <a:xfrm>
            <a:off x="1518322" y="2303856"/>
            <a:ext cx="2387839" cy="1790879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圆角矩形 22"/>
          <p:cNvSpPr/>
          <p:nvPr/>
        </p:nvSpPr>
        <p:spPr>
          <a:xfrm>
            <a:off x="5597787" y="647134"/>
            <a:ext cx="4410800" cy="687410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05" tIns="32503" rIns="65005" bIns="32503" rtlCol="0" anchor="ctr"/>
          <a:lstStyle/>
          <a:p>
            <a:pPr algn="ctr"/>
            <a:endParaRPr lang="zh-CN" altLang="en-US" sz="101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711957" y="810120"/>
            <a:ext cx="4196392" cy="387350"/>
          </a:xfrm>
          <a:prstGeom prst="rect">
            <a:avLst/>
          </a:prstGeom>
        </p:spPr>
        <p:txBody>
          <a:bodyPr wrap="square" lIns="65005" tIns="32503" rIns="65005" bIns="32503">
            <a:spAutoFit/>
          </a:bodyPr>
          <a:lstStyle/>
          <a:p>
            <a:pPr algn="ctr"/>
            <a:r>
              <a:rPr lang="zh-CN" altLang="en-US" sz="2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合同办理流程及注意事项</a:t>
            </a:r>
            <a:endParaRPr lang="zh-CN" altLang="en-US" sz="7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5" name="MH_Others_1"/>
          <p:cNvSpPr txBox="1"/>
          <p:nvPr>
            <p:custDataLst>
              <p:tags r:id="rId1"/>
            </p:custDataLst>
          </p:nvPr>
        </p:nvSpPr>
        <p:spPr>
          <a:xfrm>
            <a:off x="1815029" y="2560145"/>
            <a:ext cx="1845348" cy="69236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zh-CN" alt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目 录</a:t>
            </a:r>
            <a:endParaRPr lang="zh-CN" alt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6" name="MH_Others_2"/>
          <p:cNvSpPr txBox="1"/>
          <p:nvPr>
            <p:custDataLst>
              <p:tags r:id="rId2"/>
            </p:custDataLst>
          </p:nvPr>
        </p:nvSpPr>
        <p:spPr>
          <a:xfrm>
            <a:off x="1753992" y="3525289"/>
            <a:ext cx="1967416" cy="307777"/>
          </a:xfrm>
          <a:prstGeom prst="rect">
            <a:avLst/>
          </a:prstGeom>
          <a:noFill/>
        </p:spPr>
        <p:txBody>
          <a:bodyPr vert="horz" wrap="square" lIns="0" tIns="0" rIns="0" bIns="0">
            <a:spAutoFit/>
          </a:bodyPr>
          <a:lstStyle/>
          <a:p>
            <a:pPr algn="ctr">
              <a:defRPr/>
            </a:pPr>
            <a:r>
              <a: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CONTENTS</a:t>
            </a:r>
            <a:endParaRPr lang="zh-CN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7" name="圆角矩形 22"/>
          <p:cNvSpPr/>
          <p:nvPr/>
        </p:nvSpPr>
        <p:spPr>
          <a:xfrm>
            <a:off x="5506380" y="586793"/>
            <a:ext cx="4590008" cy="808534"/>
          </a:xfrm>
          <a:prstGeom prst="roundRect">
            <a:avLst/>
          </a:prstGeom>
          <a:noFill/>
          <a:ln>
            <a:solidFill>
              <a:srgbClr val="0070C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05" tIns="32503" rIns="65005" bIns="32503" rtlCol="0" anchor="ctr"/>
          <a:lstStyle/>
          <a:p>
            <a:pPr algn="ctr"/>
            <a:endParaRPr lang="zh-CN" altLang="en-US" sz="101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179881" y="915620"/>
            <a:ext cx="509667" cy="382250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2727453" y="876895"/>
            <a:ext cx="509667" cy="382250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949377" y="1208818"/>
            <a:ext cx="340820" cy="255615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1617137" y="764704"/>
            <a:ext cx="509667" cy="382250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128247" y="1639351"/>
            <a:ext cx="742991" cy="557243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/>
          <p:cNvSpPr/>
          <p:nvPr/>
        </p:nvSpPr>
        <p:spPr>
          <a:xfrm>
            <a:off x="1362304" y="1502014"/>
            <a:ext cx="509667" cy="382250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椭圆 26"/>
          <p:cNvSpPr/>
          <p:nvPr/>
        </p:nvSpPr>
        <p:spPr>
          <a:xfrm>
            <a:off x="2061001" y="1228605"/>
            <a:ext cx="327433" cy="245575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椭圆 27"/>
          <p:cNvSpPr/>
          <p:nvPr/>
        </p:nvSpPr>
        <p:spPr>
          <a:xfrm>
            <a:off x="7937833" y="5645545"/>
            <a:ext cx="509667" cy="382250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椭圆 28"/>
          <p:cNvSpPr/>
          <p:nvPr/>
        </p:nvSpPr>
        <p:spPr>
          <a:xfrm>
            <a:off x="11630466" y="4829301"/>
            <a:ext cx="509667" cy="382250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椭圆 29"/>
          <p:cNvSpPr/>
          <p:nvPr/>
        </p:nvSpPr>
        <p:spPr>
          <a:xfrm>
            <a:off x="9925762" y="5352349"/>
            <a:ext cx="340820" cy="255615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椭圆 30"/>
          <p:cNvSpPr/>
          <p:nvPr/>
        </p:nvSpPr>
        <p:spPr>
          <a:xfrm>
            <a:off x="11027451" y="4447051"/>
            <a:ext cx="509667" cy="382250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椭圆 31"/>
          <p:cNvSpPr/>
          <p:nvPr/>
        </p:nvSpPr>
        <p:spPr>
          <a:xfrm>
            <a:off x="9165359" y="5591757"/>
            <a:ext cx="742991" cy="557243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椭圆 32"/>
          <p:cNvSpPr/>
          <p:nvPr/>
        </p:nvSpPr>
        <p:spPr>
          <a:xfrm>
            <a:off x="10536269" y="5225713"/>
            <a:ext cx="509667" cy="382250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椭圆 33"/>
          <p:cNvSpPr/>
          <p:nvPr/>
        </p:nvSpPr>
        <p:spPr>
          <a:xfrm>
            <a:off x="11630466" y="5671139"/>
            <a:ext cx="327433" cy="245575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圆角矩形 26"/>
          <p:cNvSpPr/>
          <p:nvPr/>
        </p:nvSpPr>
        <p:spPr>
          <a:xfrm>
            <a:off x="5597787" y="1547086"/>
            <a:ext cx="4410800" cy="687410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05" tIns="32503" rIns="65005" bIns="32503" rtlCol="0" anchor="ctr"/>
          <a:lstStyle/>
          <a:p>
            <a:pPr algn="ctr"/>
            <a:endParaRPr lang="zh-CN" altLang="en-US" sz="101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9" name="圆角矩形 27"/>
          <p:cNvSpPr/>
          <p:nvPr/>
        </p:nvSpPr>
        <p:spPr>
          <a:xfrm>
            <a:off x="5597789" y="2447632"/>
            <a:ext cx="4410799" cy="687410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05" tIns="32503" rIns="65005" bIns="32503" rtlCol="0" anchor="ctr"/>
          <a:lstStyle/>
          <a:p>
            <a:pPr algn="ctr"/>
            <a:endParaRPr lang="zh-CN" altLang="en-US" sz="101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5711957" y="1702854"/>
            <a:ext cx="4196392" cy="387350"/>
          </a:xfrm>
          <a:prstGeom prst="rect">
            <a:avLst/>
          </a:prstGeom>
        </p:spPr>
        <p:txBody>
          <a:bodyPr wrap="square" lIns="65005" tIns="32503" rIns="65005" bIns="32503">
            <a:spAutoFit/>
          </a:bodyPr>
          <a:lstStyle/>
          <a:p>
            <a:pPr lvl="0" algn="ctr"/>
            <a:r>
              <a:rPr lang="zh-CN" altLang="en-US" sz="2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合同签订注意事项</a:t>
            </a:r>
            <a:endParaRPr lang="zh-CN" altLang="en-US" sz="2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5711957" y="2610320"/>
            <a:ext cx="4196392" cy="387350"/>
          </a:xfrm>
          <a:prstGeom prst="rect">
            <a:avLst/>
          </a:prstGeom>
        </p:spPr>
        <p:txBody>
          <a:bodyPr wrap="square" lIns="65005" tIns="32503" rIns="65005" bIns="32503">
            <a:spAutoFit/>
          </a:bodyPr>
          <a:lstStyle/>
          <a:p>
            <a:pPr lvl="0" algn="ctr"/>
            <a:r>
              <a:rPr lang="zh-CN" altLang="en-US" sz="2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验收注意事项</a:t>
            </a:r>
            <a:endParaRPr lang="zh-CN" altLang="en-US" sz="2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4" name="圆角矩形 22"/>
          <p:cNvSpPr/>
          <p:nvPr/>
        </p:nvSpPr>
        <p:spPr>
          <a:xfrm>
            <a:off x="5506380" y="1486830"/>
            <a:ext cx="4590008" cy="808534"/>
          </a:xfrm>
          <a:prstGeom prst="roundRect">
            <a:avLst/>
          </a:prstGeom>
          <a:noFill/>
          <a:ln>
            <a:solidFill>
              <a:srgbClr val="0070C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05" tIns="32503" rIns="65005" bIns="32503" rtlCol="0" anchor="ctr"/>
          <a:lstStyle/>
          <a:p>
            <a:pPr algn="ctr"/>
            <a:endParaRPr lang="zh-CN" altLang="en-US" sz="101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5" name="圆角矩形 22"/>
          <p:cNvSpPr/>
          <p:nvPr/>
        </p:nvSpPr>
        <p:spPr>
          <a:xfrm>
            <a:off x="5506164" y="2390848"/>
            <a:ext cx="4590008" cy="808534"/>
          </a:xfrm>
          <a:prstGeom prst="roundRect">
            <a:avLst/>
          </a:prstGeom>
          <a:noFill/>
          <a:ln>
            <a:solidFill>
              <a:srgbClr val="0070C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05" tIns="32503" rIns="65005" bIns="32503" rtlCol="0" anchor="ctr"/>
          <a:lstStyle/>
          <a:p>
            <a:pPr algn="ctr"/>
            <a:endParaRPr lang="zh-CN" altLang="en-US" sz="101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9" name="圆角矩形 22"/>
          <p:cNvSpPr/>
          <p:nvPr/>
        </p:nvSpPr>
        <p:spPr>
          <a:xfrm>
            <a:off x="5519936" y="579623"/>
            <a:ext cx="4590008" cy="808534"/>
          </a:xfrm>
          <a:prstGeom prst="roundRect">
            <a:avLst/>
          </a:prstGeom>
          <a:noFill/>
          <a:ln>
            <a:solidFill>
              <a:srgbClr val="0070C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05" tIns="32503" rIns="65005" bIns="32503" rtlCol="0" anchor="ctr"/>
          <a:lstStyle/>
          <a:p>
            <a:pPr algn="ctr"/>
            <a:endParaRPr lang="zh-CN" altLang="en-US" sz="101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" name="圆角矩形 27"/>
          <p:cNvSpPr/>
          <p:nvPr/>
        </p:nvSpPr>
        <p:spPr>
          <a:xfrm>
            <a:off x="5596519" y="3351237"/>
            <a:ext cx="4410799" cy="687410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05" tIns="32503" rIns="65005" bIns="32503" rtlCol="0" anchor="ctr"/>
          <a:p>
            <a:pPr algn="ctr"/>
            <a:endParaRPr lang="zh-CN" altLang="en-US" sz="101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710687" y="3513925"/>
            <a:ext cx="4196392" cy="387350"/>
          </a:xfrm>
          <a:prstGeom prst="rect">
            <a:avLst/>
          </a:prstGeom>
        </p:spPr>
        <p:txBody>
          <a:bodyPr wrap="square" lIns="65005" tIns="32503" rIns="65005" bIns="32503">
            <a:spAutoFit/>
          </a:bodyPr>
          <a:p>
            <a:pPr lvl="0" algn="ctr"/>
            <a:r>
              <a:rPr lang="zh-CN" altLang="en-US" sz="2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时间流程梳理</a:t>
            </a:r>
            <a:endParaRPr lang="zh-CN" altLang="en-US" sz="2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" name="圆角矩形 22"/>
          <p:cNvSpPr/>
          <p:nvPr/>
        </p:nvSpPr>
        <p:spPr>
          <a:xfrm>
            <a:off x="5504894" y="3294453"/>
            <a:ext cx="4590008" cy="808534"/>
          </a:xfrm>
          <a:prstGeom prst="roundRect">
            <a:avLst/>
          </a:prstGeom>
          <a:noFill/>
          <a:ln>
            <a:solidFill>
              <a:srgbClr val="0070C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05" tIns="32503" rIns="65005" bIns="32503" rtlCol="0" anchor="ctr"/>
          <a:p>
            <a:pPr algn="ctr"/>
            <a:endParaRPr lang="zh-CN" altLang="en-US" sz="101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" name="圆角矩形 27"/>
          <p:cNvSpPr/>
          <p:nvPr/>
        </p:nvSpPr>
        <p:spPr>
          <a:xfrm>
            <a:off x="5597154" y="4277702"/>
            <a:ext cx="4410799" cy="687410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05" tIns="32503" rIns="65005" bIns="32503" rtlCol="0" anchor="ctr"/>
          <a:p>
            <a:pPr algn="ctr"/>
            <a:endParaRPr lang="zh-CN" altLang="en-US" sz="101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711322" y="4440390"/>
            <a:ext cx="4196392" cy="387350"/>
          </a:xfrm>
          <a:prstGeom prst="rect">
            <a:avLst/>
          </a:prstGeom>
        </p:spPr>
        <p:txBody>
          <a:bodyPr wrap="square" lIns="65005" tIns="32503" rIns="65005" bIns="32503">
            <a:spAutoFit/>
          </a:bodyPr>
          <a:p>
            <a:pPr lvl="0" algn="ctr"/>
            <a:r>
              <a:rPr lang="zh-CN" altLang="en-US" sz="2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报销过程及其他注意事项</a:t>
            </a:r>
            <a:endParaRPr lang="zh-CN" altLang="en-US" sz="2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9" name="圆角矩形 22"/>
          <p:cNvSpPr/>
          <p:nvPr/>
        </p:nvSpPr>
        <p:spPr>
          <a:xfrm>
            <a:off x="5505529" y="4220918"/>
            <a:ext cx="4590008" cy="808534"/>
          </a:xfrm>
          <a:prstGeom prst="roundRect">
            <a:avLst/>
          </a:prstGeom>
          <a:noFill/>
          <a:ln>
            <a:solidFill>
              <a:srgbClr val="0070C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05" tIns="32503" rIns="65005" bIns="32503" rtlCol="0" anchor="ctr"/>
          <a:p>
            <a:pPr algn="ctr"/>
            <a:endParaRPr lang="zh-CN" altLang="en-US" sz="101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1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4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7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0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3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6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0" grpId="0" animBg="1"/>
      <p:bldP spid="38" grpId="0" bldLvl="0" animBg="1"/>
      <p:bldP spid="39" grpId="0" bldLvl="0" animBg="1"/>
      <p:bldP spid="41" grpId="0"/>
      <p:bldP spid="42" grpId="0"/>
      <p:bldP spid="44" grpId="0" bldLvl="0" animBg="1"/>
      <p:bldP spid="45" grpId="0" bldLvl="0" animBg="1"/>
      <p:bldP spid="2" grpId="0" bldLvl="0" animBg="1"/>
      <p:bldP spid="3" grpId="0"/>
      <p:bldP spid="4" grpId="0" bldLvl="0" animBg="1"/>
      <p:bldP spid="5" grpId="0" bldLvl="0" animBg="1"/>
      <p:bldP spid="8" grpId="0"/>
      <p:bldP spid="9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607170" y="3279531"/>
            <a:ext cx="2233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/>
              <a:t>谢谢！</a:t>
            </a:r>
            <a:endParaRPr lang="zh-CN" altLang="en-US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/>
              <a:t>合同办理流程及注意事项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3829771" y="6409374"/>
            <a:ext cx="184731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zh-CN" altLang="en-US" sz="1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33400" y="1217930"/>
            <a:ext cx="11263630" cy="55098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>
                <a:sym typeface="+mn-ea"/>
              </a:rPr>
              <a:t>合同办理流程及注意事项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3829771" y="6409374"/>
            <a:ext cx="184731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zh-CN" altLang="en-US" sz="1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07745" y="1402715"/>
            <a:ext cx="105276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1</a:t>
            </a:r>
            <a:r>
              <a:rPr lang="zh-CN" altLang="en-US" b="1"/>
              <a:t>、采购申请单申请报告</a:t>
            </a:r>
            <a:endParaRPr lang="zh-CN" altLang="en-US" b="1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13305" y="1889125"/>
            <a:ext cx="7916545" cy="4712335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>
            <a:off x="1511300" y="2362835"/>
            <a:ext cx="2625090" cy="466090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/>
        </p:nvCxnSpPr>
        <p:spPr>
          <a:xfrm>
            <a:off x="1501775" y="2343785"/>
            <a:ext cx="6076950" cy="43751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198755" y="1859280"/>
            <a:ext cx="16833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200">
                <a:solidFill>
                  <a:srgbClr val="FF0000"/>
                </a:solidFill>
              </a:rPr>
              <a:t>采购课题名称及课题号，与</a:t>
            </a:r>
            <a:r>
              <a:rPr lang="en-US" altLang="zh-CN" sz="1200">
                <a:solidFill>
                  <a:srgbClr val="FF0000"/>
                </a:solidFill>
              </a:rPr>
              <a:t>ARP</a:t>
            </a:r>
            <a:r>
              <a:rPr lang="zh-CN" altLang="en-US" sz="1200">
                <a:solidFill>
                  <a:srgbClr val="FF0000"/>
                </a:solidFill>
              </a:rPr>
              <a:t>号码一致，</a:t>
            </a:r>
            <a:r>
              <a:rPr lang="zh-CN" altLang="en-US" sz="1200" b="1">
                <a:solidFill>
                  <a:srgbClr val="FF0000"/>
                </a:solidFill>
              </a:rPr>
              <a:t>必填</a:t>
            </a:r>
            <a:endParaRPr lang="zh-CN" altLang="en-US" sz="1200" b="1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70815" y="2828925"/>
            <a:ext cx="16833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solidFill>
                  <a:srgbClr val="FF0000"/>
                </a:solidFill>
              </a:rPr>
              <a:t>据实填写，不能写光学元件一批，此类信息</a:t>
            </a:r>
            <a:endParaRPr lang="zh-CN" sz="1200" b="1">
              <a:solidFill>
                <a:srgbClr val="FF0000"/>
              </a:solidFill>
            </a:endParaRPr>
          </a:p>
        </p:txBody>
      </p:sp>
      <p:cxnSp>
        <p:nvCxnSpPr>
          <p:cNvPr id="10" name="直接箭头连接符 9"/>
          <p:cNvCxnSpPr/>
          <p:nvPr/>
        </p:nvCxnSpPr>
        <p:spPr>
          <a:xfrm>
            <a:off x="1672590" y="3354070"/>
            <a:ext cx="1788160" cy="5524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10229850" y="1769745"/>
            <a:ext cx="16833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solidFill>
                  <a:srgbClr val="FF0000"/>
                </a:solidFill>
              </a:rPr>
              <a:t>据实填写，必须打勾，请参考合格供方名录</a:t>
            </a:r>
            <a:endParaRPr lang="zh-CN" sz="1200" b="1">
              <a:solidFill>
                <a:srgbClr val="FF0000"/>
              </a:solidFill>
            </a:endParaRPr>
          </a:p>
        </p:txBody>
      </p:sp>
      <p:cxnSp>
        <p:nvCxnSpPr>
          <p:cNvPr id="13" name="直接箭头连接符 12"/>
          <p:cNvCxnSpPr/>
          <p:nvPr/>
        </p:nvCxnSpPr>
        <p:spPr>
          <a:xfrm flipH="1">
            <a:off x="9994265" y="2230120"/>
            <a:ext cx="770255" cy="1283970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flipH="1">
            <a:off x="10003790" y="2239645"/>
            <a:ext cx="779780" cy="47561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629920" y="4531995"/>
            <a:ext cx="113284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solidFill>
                  <a:srgbClr val="FF0000"/>
                </a:solidFill>
              </a:rPr>
              <a:t>采购原因必写</a:t>
            </a:r>
            <a:endParaRPr lang="zh-CN" sz="1200" b="1">
              <a:solidFill>
                <a:srgbClr val="FF0000"/>
              </a:solidFill>
            </a:endParaRPr>
          </a:p>
        </p:txBody>
      </p:sp>
      <p:cxnSp>
        <p:nvCxnSpPr>
          <p:cNvPr id="16" name="直接箭头连接符 15"/>
          <p:cNvCxnSpPr/>
          <p:nvPr/>
        </p:nvCxnSpPr>
        <p:spPr>
          <a:xfrm>
            <a:off x="1854200" y="4866005"/>
            <a:ext cx="1788160" cy="5524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10327640" y="4405630"/>
            <a:ext cx="168338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solidFill>
                  <a:srgbClr val="FF0000"/>
                </a:solidFill>
              </a:rPr>
              <a:t>非合格供方必填，必须加上在此供应商购买原因，同时提供营业执照</a:t>
            </a:r>
            <a:endParaRPr lang="zh-CN" sz="1200" b="1">
              <a:solidFill>
                <a:srgbClr val="FF0000"/>
              </a:solidFill>
            </a:endParaRPr>
          </a:p>
        </p:txBody>
      </p:sp>
      <p:cxnSp>
        <p:nvCxnSpPr>
          <p:cNvPr id="18" name="直接箭头连接符 17"/>
          <p:cNvCxnSpPr/>
          <p:nvPr/>
        </p:nvCxnSpPr>
        <p:spPr>
          <a:xfrm flipH="1">
            <a:off x="8691880" y="4607560"/>
            <a:ext cx="1635760" cy="608330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10327640" y="5309235"/>
            <a:ext cx="16833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solidFill>
                  <a:srgbClr val="FF0000"/>
                </a:solidFill>
              </a:rPr>
              <a:t>审批日期必须在合同签订日期之前</a:t>
            </a:r>
            <a:endParaRPr lang="zh-CN" sz="1200" b="1">
              <a:solidFill>
                <a:srgbClr val="FF0000"/>
              </a:solidFill>
            </a:endParaRPr>
          </a:p>
        </p:txBody>
      </p:sp>
      <p:cxnSp>
        <p:nvCxnSpPr>
          <p:cNvPr id="20" name="直接箭头连接符 19"/>
          <p:cNvCxnSpPr/>
          <p:nvPr/>
        </p:nvCxnSpPr>
        <p:spPr>
          <a:xfrm flipH="1">
            <a:off x="9319260" y="5805805"/>
            <a:ext cx="970280" cy="427990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 flipH="1">
            <a:off x="7912100" y="2066925"/>
            <a:ext cx="838200" cy="1407160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8466455" y="1606550"/>
            <a:ext cx="16833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solidFill>
                  <a:srgbClr val="FF0000"/>
                </a:solidFill>
              </a:rPr>
              <a:t>采购厂家注册资本必须大于采购产品金额</a:t>
            </a:r>
            <a:endParaRPr lang="zh-CN" sz="12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136390" y="1711960"/>
            <a:ext cx="3315335" cy="5138420"/>
          </a:xfrm>
          <a:prstGeom prst="rect">
            <a:avLst/>
          </a:prstGeom>
        </p:spPr>
      </p:pic>
      <p:sp>
        <p:nvSpPr>
          <p:cNvPr id="7" name="文本占位符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>
                <a:sym typeface="+mn-ea"/>
              </a:rPr>
              <a:t>合同办理流程及注意事项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3829771" y="6409374"/>
            <a:ext cx="184731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zh-CN" altLang="en-US" sz="1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07745" y="1402715"/>
            <a:ext cx="105276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2</a:t>
            </a:r>
            <a:r>
              <a:rPr lang="zh-CN" altLang="en-US" b="1"/>
              <a:t>、外包（外协加工）申请报告</a:t>
            </a:r>
            <a:endParaRPr lang="zh-CN" altLang="en-US" b="1"/>
          </a:p>
        </p:txBody>
      </p:sp>
      <p:cxnSp>
        <p:nvCxnSpPr>
          <p:cNvPr id="5" name="直接箭头连接符 4"/>
          <p:cNvCxnSpPr/>
          <p:nvPr/>
        </p:nvCxnSpPr>
        <p:spPr>
          <a:xfrm>
            <a:off x="2088515" y="2085975"/>
            <a:ext cx="2827655" cy="556260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/>
        </p:nvCxnSpPr>
        <p:spPr>
          <a:xfrm>
            <a:off x="2088515" y="2047875"/>
            <a:ext cx="5193030" cy="314960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198755" y="1859280"/>
            <a:ext cx="16833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200">
                <a:solidFill>
                  <a:srgbClr val="FF0000"/>
                </a:solidFill>
              </a:rPr>
              <a:t>采购课题名称及课题号，与</a:t>
            </a:r>
            <a:r>
              <a:rPr lang="en-US" altLang="zh-CN" sz="1200">
                <a:solidFill>
                  <a:srgbClr val="FF0000"/>
                </a:solidFill>
              </a:rPr>
              <a:t>ARP</a:t>
            </a:r>
            <a:r>
              <a:rPr lang="zh-CN" altLang="en-US" sz="1200">
                <a:solidFill>
                  <a:srgbClr val="FF0000"/>
                </a:solidFill>
              </a:rPr>
              <a:t>号码一致，</a:t>
            </a:r>
            <a:r>
              <a:rPr lang="zh-CN" altLang="en-US" sz="1200" b="1">
                <a:solidFill>
                  <a:srgbClr val="FF0000"/>
                </a:solidFill>
              </a:rPr>
              <a:t>必填</a:t>
            </a:r>
            <a:endParaRPr lang="zh-CN" altLang="en-US" sz="1200" b="1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185400" y="1711960"/>
            <a:ext cx="16833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solidFill>
                  <a:srgbClr val="FF0000"/>
                </a:solidFill>
              </a:rPr>
              <a:t>据实填写，必须打勾，请参考合格供方名录</a:t>
            </a:r>
            <a:endParaRPr lang="zh-CN" sz="1200" b="1">
              <a:solidFill>
                <a:srgbClr val="FF0000"/>
              </a:solidFill>
            </a:endParaRPr>
          </a:p>
        </p:txBody>
      </p:sp>
      <p:cxnSp>
        <p:nvCxnSpPr>
          <p:cNvPr id="13" name="直接箭头连接符 12"/>
          <p:cNvCxnSpPr/>
          <p:nvPr/>
        </p:nvCxnSpPr>
        <p:spPr>
          <a:xfrm flipH="1">
            <a:off x="6911340" y="2201545"/>
            <a:ext cx="3490595" cy="929640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flipH="1">
            <a:off x="6056630" y="2220595"/>
            <a:ext cx="4342130" cy="1263650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1396365" y="4607560"/>
            <a:ext cx="113284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solidFill>
                  <a:srgbClr val="FF0000"/>
                </a:solidFill>
              </a:rPr>
              <a:t>外包原因必写</a:t>
            </a:r>
            <a:endParaRPr lang="zh-CN" sz="1200" b="1">
              <a:solidFill>
                <a:srgbClr val="FF0000"/>
              </a:solidFill>
            </a:endParaRPr>
          </a:p>
        </p:txBody>
      </p:sp>
      <p:cxnSp>
        <p:nvCxnSpPr>
          <p:cNvPr id="16" name="直接箭头连接符 15"/>
          <p:cNvCxnSpPr/>
          <p:nvPr/>
        </p:nvCxnSpPr>
        <p:spPr>
          <a:xfrm>
            <a:off x="2745105" y="4792980"/>
            <a:ext cx="1788160" cy="5524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8836660" y="3653155"/>
            <a:ext cx="168338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solidFill>
                  <a:srgbClr val="FF0000"/>
                </a:solidFill>
              </a:rPr>
              <a:t>非合格供方必填，必须加上在此供应商购买原因，同时提供营业执照</a:t>
            </a:r>
            <a:endParaRPr lang="zh-CN" sz="1200" b="1">
              <a:solidFill>
                <a:srgbClr val="FF0000"/>
              </a:solidFill>
            </a:endParaRPr>
          </a:p>
        </p:txBody>
      </p:sp>
      <p:cxnSp>
        <p:nvCxnSpPr>
          <p:cNvPr id="18" name="直接箭头连接符 17"/>
          <p:cNvCxnSpPr/>
          <p:nvPr/>
        </p:nvCxnSpPr>
        <p:spPr>
          <a:xfrm flipH="1">
            <a:off x="6911340" y="3936365"/>
            <a:ext cx="1925320" cy="12890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8056245" y="5638800"/>
            <a:ext cx="16833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solidFill>
                  <a:srgbClr val="FF0000"/>
                </a:solidFill>
              </a:rPr>
              <a:t>审批日期必须在合同签订日期之前</a:t>
            </a:r>
            <a:endParaRPr lang="zh-CN" sz="1200" b="1">
              <a:solidFill>
                <a:srgbClr val="FF0000"/>
              </a:solidFill>
            </a:endParaRPr>
          </a:p>
        </p:txBody>
      </p:sp>
      <p:cxnSp>
        <p:nvCxnSpPr>
          <p:cNvPr id="20" name="直接箭头连接符 19"/>
          <p:cNvCxnSpPr/>
          <p:nvPr/>
        </p:nvCxnSpPr>
        <p:spPr>
          <a:xfrm flipH="1">
            <a:off x="7047865" y="6135370"/>
            <a:ext cx="970280" cy="427990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 flipH="1">
            <a:off x="5702300" y="1679575"/>
            <a:ext cx="2599690" cy="107759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8018145" y="1219200"/>
            <a:ext cx="16833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solidFill>
                  <a:srgbClr val="FF0000"/>
                </a:solidFill>
              </a:rPr>
              <a:t>采购厂家注册资本必须大于采购产品金额</a:t>
            </a:r>
            <a:endParaRPr lang="zh-CN" sz="12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8890" y="1496060"/>
            <a:ext cx="3728085" cy="5252085"/>
          </a:xfrm>
          <a:prstGeom prst="rect">
            <a:avLst/>
          </a:prstGeom>
        </p:spPr>
      </p:pic>
      <p:sp>
        <p:nvSpPr>
          <p:cNvPr id="7" name="文本占位符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>
                <a:sym typeface="+mn-ea"/>
              </a:rPr>
              <a:t>合同办理流程及注意事项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3829771" y="6409374"/>
            <a:ext cx="184731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zh-CN" altLang="en-US" sz="1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07745" y="1402715"/>
            <a:ext cx="105276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3</a:t>
            </a:r>
            <a:r>
              <a:rPr lang="zh-CN" altLang="en-US" b="1"/>
              <a:t>、</a:t>
            </a:r>
            <a:r>
              <a:rPr lang="en-US" altLang="zh-CN" b="1"/>
              <a:t>20</a:t>
            </a:r>
            <a:r>
              <a:rPr lang="zh-CN" altLang="en-US" b="1"/>
              <a:t>万以上申请单</a:t>
            </a:r>
            <a:endParaRPr lang="zh-CN" altLang="en-US" b="1"/>
          </a:p>
        </p:txBody>
      </p:sp>
      <p:cxnSp>
        <p:nvCxnSpPr>
          <p:cNvPr id="6" name="直接箭头连接符 5"/>
          <p:cNvCxnSpPr/>
          <p:nvPr/>
        </p:nvCxnSpPr>
        <p:spPr>
          <a:xfrm>
            <a:off x="2088515" y="2047875"/>
            <a:ext cx="2099310" cy="43116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495935" y="1898015"/>
            <a:ext cx="1683385" cy="24917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solidFill>
                  <a:srgbClr val="FF0000"/>
                </a:solidFill>
              </a:rPr>
              <a:t>采购</a:t>
            </a:r>
            <a:r>
              <a:rPr lang="en-US" altLang="zh-CN" sz="1200">
                <a:solidFill>
                  <a:srgbClr val="FF0000"/>
                </a:solidFill>
              </a:rPr>
              <a:t>20w</a:t>
            </a:r>
            <a:r>
              <a:rPr lang="zh-CN" altLang="en-US" sz="1200">
                <a:solidFill>
                  <a:srgbClr val="FF0000"/>
                </a:solidFill>
              </a:rPr>
              <a:t>以上的合同，需提供三方报价。</a:t>
            </a:r>
            <a:endParaRPr lang="zh-CN" altLang="en-US" sz="1200">
              <a:solidFill>
                <a:srgbClr val="FF0000"/>
              </a:solidFill>
            </a:endParaRPr>
          </a:p>
          <a:p>
            <a:r>
              <a:rPr lang="zh-CN" altLang="en-US" sz="1200" b="1">
                <a:solidFill>
                  <a:srgbClr val="FF0000"/>
                </a:solidFill>
              </a:rPr>
              <a:t>注意事项：</a:t>
            </a:r>
            <a:endParaRPr lang="zh-CN" altLang="en-US" sz="1200" b="1">
              <a:solidFill>
                <a:srgbClr val="FF0000"/>
              </a:solidFill>
            </a:endParaRPr>
          </a:p>
          <a:p>
            <a:r>
              <a:rPr lang="en-US" altLang="zh-CN" sz="1200" b="1">
                <a:solidFill>
                  <a:srgbClr val="FF0000"/>
                </a:solidFill>
              </a:rPr>
              <a:t>1</a:t>
            </a:r>
            <a:r>
              <a:rPr lang="zh-CN" altLang="en-US" sz="1200" b="1">
                <a:solidFill>
                  <a:srgbClr val="FF0000"/>
                </a:solidFill>
              </a:rPr>
              <a:t>、三方报价的三方不能存在任何关联</a:t>
            </a:r>
            <a:endParaRPr lang="zh-CN" altLang="en-US" sz="1200" b="1">
              <a:solidFill>
                <a:srgbClr val="FF0000"/>
              </a:solidFill>
            </a:endParaRPr>
          </a:p>
          <a:p>
            <a:r>
              <a:rPr lang="en-US" altLang="zh-CN" sz="1200" b="1">
                <a:solidFill>
                  <a:srgbClr val="FF0000"/>
                </a:solidFill>
              </a:rPr>
              <a:t>2</a:t>
            </a:r>
            <a:r>
              <a:rPr lang="zh-CN" altLang="en-US" sz="1200" b="1">
                <a:solidFill>
                  <a:srgbClr val="FF0000"/>
                </a:solidFill>
              </a:rPr>
              <a:t>、三方报价的三方注册资金必须大于合同金额</a:t>
            </a:r>
            <a:endParaRPr lang="zh-CN" altLang="en-US" sz="1200" b="1">
              <a:solidFill>
                <a:srgbClr val="FF0000"/>
              </a:solidFill>
            </a:endParaRPr>
          </a:p>
          <a:p>
            <a:r>
              <a:rPr lang="en-US" altLang="zh-CN" sz="1200" b="1">
                <a:solidFill>
                  <a:srgbClr val="FF0000"/>
                </a:solidFill>
              </a:rPr>
              <a:t>3</a:t>
            </a:r>
            <a:r>
              <a:rPr lang="zh-CN" altLang="en-US" sz="1200" b="1">
                <a:solidFill>
                  <a:srgbClr val="FF0000"/>
                </a:solidFill>
              </a:rPr>
              <a:t>、</a:t>
            </a:r>
            <a:r>
              <a:rPr lang="zh-CN" altLang="en-US" sz="1200" b="1">
                <a:solidFill>
                  <a:srgbClr val="FF0000"/>
                </a:solidFill>
                <a:sym typeface="+mn-ea"/>
              </a:rPr>
              <a:t>三方报价的三方营业范围应包括采购内容</a:t>
            </a:r>
            <a:endParaRPr lang="zh-CN" altLang="en-US" sz="1200" b="1">
              <a:solidFill>
                <a:srgbClr val="FF0000"/>
              </a:solidFill>
              <a:sym typeface="+mn-ea"/>
            </a:endParaRPr>
          </a:p>
          <a:p>
            <a:r>
              <a:rPr lang="zh-CN" altLang="en-US" sz="1200">
                <a:solidFill>
                  <a:srgbClr val="FF0000"/>
                </a:solidFill>
                <a:sym typeface="+mn-ea"/>
              </a:rPr>
              <a:t>经过评定后需说明选择该供方理由。</a:t>
            </a:r>
            <a:endParaRPr lang="zh-CN" altLang="en-US" sz="1200">
              <a:solidFill>
                <a:srgbClr val="FF0000"/>
              </a:solidFill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366760" y="1294765"/>
            <a:ext cx="168338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solidFill>
                  <a:srgbClr val="FF0000"/>
                </a:solidFill>
              </a:rPr>
              <a:t>如无法提供三方报价，必须说明单一来源采购原因，如</a:t>
            </a:r>
            <a:r>
              <a:rPr lang="zh-CN" sz="1200" b="1">
                <a:solidFill>
                  <a:srgbClr val="FF0000"/>
                </a:solidFill>
              </a:rPr>
              <a:t>国内独家代理</a:t>
            </a:r>
            <a:r>
              <a:rPr lang="zh-CN" sz="1200">
                <a:solidFill>
                  <a:srgbClr val="FF0000"/>
                </a:solidFill>
              </a:rPr>
              <a:t>（出具独家代理协议）、</a:t>
            </a:r>
            <a:r>
              <a:rPr lang="zh-CN" sz="1200" b="1">
                <a:solidFill>
                  <a:srgbClr val="FF0000"/>
                </a:solidFill>
              </a:rPr>
              <a:t>国内其他厂家无法达到该技术水平</a:t>
            </a:r>
            <a:r>
              <a:rPr lang="zh-CN" sz="1200">
                <a:solidFill>
                  <a:srgbClr val="FF0000"/>
                </a:solidFill>
              </a:rPr>
              <a:t>（需提供其他厂家调研结果）、</a:t>
            </a:r>
            <a:r>
              <a:rPr lang="zh-CN" sz="1200" b="1">
                <a:solidFill>
                  <a:srgbClr val="FF0000"/>
                </a:solidFill>
              </a:rPr>
              <a:t>甲方指定</a:t>
            </a:r>
            <a:r>
              <a:rPr lang="zh-CN" sz="1200">
                <a:solidFill>
                  <a:srgbClr val="FF0000"/>
                </a:solidFill>
              </a:rPr>
              <a:t>（须保留甲方指定沟通记录）等。</a:t>
            </a:r>
            <a:endParaRPr lang="zh-CN" sz="1200" b="1">
              <a:solidFill>
                <a:srgbClr val="FF0000"/>
              </a:solidFill>
            </a:endParaRPr>
          </a:p>
        </p:txBody>
      </p:sp>
      <p:cxnSp>
        <p:nvCxnSpPr>
          <p:cNvPr id="14" name="直接箭头连接符 13"/>
          <p:cNvCxnSpPr/>
          <p:nvPr/>
        </p:nvCxnSpPr>
        <p:spPr>
          <a:xfrm flipH="1">
            <a:off x="6996430" y="2109470"/>
            <a:ext cx="1370330" cy="35496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8715375" y="4872990"/>
            <a:ext cx="168338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solidFill>
                  <a:srgbClr val="FF0000"/>
                </a:solidFill>
              </a:rPr>
              <a:t>合同洽谈，即签订合同前商定合同条款，此处应填写内容包括：</a:t>
            </a:r>
            <a:r>
              <a:rPr lang="zh-CN" sz="1200" b="1">
                <a:solidFill>
                  <a:srgbClr val="FF0000"/>
                </a:solidFill>
              </a:rPr>
              <a:t>时间、地点（洽谈方式）、参加人员、商定合同价格、交付时间、付款方式、质保期限</a:t>
            </a:r>
            <a:r>
              <a:rPr lang="zh-CN" sz="1200">
                <a:solidFill>
                  <a:srgbClr val="FF0000"/>
                </a:solidFill>
              </a:rPr>
              <a:t>等。</a:t>
            </a:r>
            <a:endParaRPr lang="zh-CN" sz="1200" b="1">
              <a:solidFill>
                <a:srgbClr val="FF0000"/>
              </a:solidFill>
            </a:endParaRPr>
          </a:p>
        </p:txBody>
      </p:sp>
      <p:cxnSp>
        <p:nvCxnSpPr>
          <p:cNvPr id="18" name="直接箭头连接符 17"/>
          <p:cNvCxnSpPr>
            <a:stCxn id="17" idx="1"/>
          </p:cNvCxnSpPr>
          <p:nvPr/>
        </p:nvCxnSpPr>
        <p:spPr>
          <a:xfrm flipH="1" flipV="1">
            <a:off x="7312660" y="4894580"/>
            <a:ext cx="1402715" cy="76263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2088515" y="4391025"/>
            <a:ext cx="16833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solidFill>
                  <a:srgbClr val="FF0000"/>
                </a:solidFill>
              </a:rPr>
              <a:t>采购产品相关专业高级职称以上即可（副高也是高级）</a:t>
            </a:r>
            <a:endParaRPr lang="zh-CN" sz="1200" b="1">
              <a:solidFill>
                <a:srgbClr val="FF0000"/>
              </a:solidFill>
            </a:endParaRPr>
          </a:p>
        </p:txBody>
      </p:sp>
      <p:cxnSp>
        <p:nvCxnSpPr>
          <p:cNvPr id="20" name="直接箭头连接符 19"/>
          <p:cNvCxnSpPr/>
          <p:nvPr/>
        </p:nvCxnSpPr>
        <p:spPr>
          <a:xfrm>
            <a:off x="3583940" y="4993005"/>
            <a:ext cx="661035" cy="850265"/>
          </a:xfrm>
          <a:prstGeom prst="straightConnector1">
            <a:avLst/>
          </a:prstGeom>
          <a:ln w="19050">
            <a:solidFill>
              <a:srgbClr val="FF0000"/>
            </a:solidFill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0" y="5043170"/>
            <a:ext cx="2769870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chemeClr val="tx1"/>
                </a:solidFill>
                <a:sym typeface="+mn-ea"/>
              </a:rPr>
              <a:t>天眼查账号：</a:t>
            </a:r>
            <a:endParaRPr lang="zh-CN" altLang="en-US" sz="2800" b="1">
              <a:solidFill>
                <a:schemeClr val="tx1"/>
              </a:solidFill>
            </a:endParaRPr>
          </a:p>
          <a:p>
            <a:r>
              <a:rPr lang="en-US" altLang="zh-CN" sz="2800" b="1">
                <a:solidFill>
                  <a:schemeClr val="tx1"/>
                </a:solidFill>
                <a:sym typeface="+mn-ea"/>
              </a:rPr>
              <a:t>18105215256</a:t>
            </a:r>
            <a:endParaRPr lang="en-US" altLang="zh-CN" sz="2800" b="1">
              <a:solidFill>
                <a:schemeClr val="tx1"/>
              </a:solidFill>
            </a:endParaRPr>
          </a:p>
          <a:p>
            <a:r>
              <a:rPr lang="zh-CN" altLang="en-US" sz="2800" b="1">
                <a:solidFill>
                  <a:schemeClr val="tx1"/>
                </a:solidFill>
                <a:sym typeface="+mn-ea"/>
              </a:rPr>
              <a:t>密码：</a:t>
            </a:r>
            <a:endParaRPr lang="zh-CN" altLang="en-US" sz="2800" b="1">
              <a:solidFill>
                <a:schemeClr val="tx1"/>
              </a:solidFill>
            </a:endParaRPr>
          </a:p>
          <a:p>
            <a:r>
              <a:rPr lang="en-US" altLang="zh-CN" sz="2800" b="1">
                <a:solidFill>
                  <a:schemeClr val="tx1"/>
                </a:solidFill>
                <a:sym typeface="+mn-ea"/>
              </a:rPr>
              <a:t>Niaot2021</a:t>
            </a:r>
            <a:endParaRPr lang="en-US" altLang="zh-CN" sz="2800" b="1">
              <a:solidFill>
                <a:schemeClr val="tx1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>
                <a:sym typeface="+mn-ea"/>
              </a:rPr>
              <a:t>合同签订注意事项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3829771" y="6409374"/>
            <a:ext cx="184731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zh-CN" altLang="en-US" sz="1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07745" y="1402715"/>
            <a:ext cx="6492240" cy="51181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ts val="2800"/>
              </a:lnSpc>
            </a:pPr>
            <a:r>
              <a:rPr lang="en-US" altLang="zh-CN" b="1"/>
              <a:t>1</a:t>
            </a:r>
            <a:r>
              <a:rPr lang="zh-CN" altLang="en-US" b="1"/>
              <a:t>、</a:t>
            </a:r>
            <a:r>
              <a:rPr lang="zh-CN" b="1"/>
              <a:t>报价单</a:t>
            </a:r>
            <a:endParaRPr lang="zh-CN" altLang="en-US" b="1"/>
          </a:p>
          <a:p>
            <a:pPr indent="457200" algn="l" fontAlgn="auto">
              <a:lnSpc>
                <a:spcPts val="2800"/>
              </a:lnSpc>
              <a:buClrTx/>
              <a:buSzTx/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en-US"/>
              <a:t>1.1 报价产品明细</a:t>
            </a:r>
            <a:endParaRPr lang="zh-CN" altLang="en-US"/>
          </a:p>
          <a:p>
            <a:pPr indent="457200" algn="l" fontAlgn="auto">
              <a:lnSpc>
                <a:spcPts val="2800"/>
              </a:lnSpc>
              <a:buClrTx/>
              <a:buSzTx/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en-US"/>
              <a:t>1.2 报价产品金额</a:t>
            </a:r>
            <a:endParaRPr lang="zh-CN" altLang="en-US"/>
          </a:p>
          <a:p>
            <a:pPr indent="457200" algn="l" fontAlgn="auto">
              <a:lnSpc>
                <a:spcPts val="2800"/>
              </a:lnSpc>
              <a:buClrTx/>
              <a:buSzTx/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en-US"/>
              <a:t>1.3 付款方式</a:t>
            </a:r>
            <a:endParaRPr lang="zh-CN" altLang="en-US"/>
          </a:p>
          <a:p>
            <a:pPr indent="457200" algn="l" fontAlgn="auto">
              <a:lnSpc>
                <a:spcPts val="2800"/>
              </a:lnSpc>
              <a:buClrTx/>
              <a:buSzTx/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en-US"/>
              <a:t>1.4 交货期</a:t>
            </a:r>
            <a:endParaRPr lang="zh-CN" altLang="en-US"/>
          </a:p>
          <a:p>
            <a:pPr indent="457200" algn="l" fontAlgn="auto">
              <a:lnSpc>
                <a:spcPts val="2800"/>
              </a:lnSpc>
              <a:buClrTx/>
              <a:buSzTx/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en-US"/>
              <a:t>1.5 报价时间</a:t>
            </a:r>
            <a:endParaRPr lang="zh-CN" altLang="en-US"/>
          </a:p>
          <a:p>
            <a:pPr indent="457200" algn="l" fontAlgn="auto">
              <a:lnSpc>
                <a:spcPts val="2800"/>
              </a:lnSpc>
              <a:buClrTx/>
              <a:buSzTx/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en-US"/>
              <a:t>1.6 报价有效期（需在有效期内签合同）</a:t>
            </a:r>
            <a:endParaRPr lang="zh-CN" altLang="en-US"/>
          </a:p>
          <a:p>
            <a:pPr indent="457200" algn="l" fontAlgn="auto">
              <a:lnSpc>
                <a:spcPts val="2800"/>
              </a:lnSpc>
              <a:buClrTx/>
              <a:buSzTx/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en-US"/>
              <a:t>1.7 报价单盖章</a:t>
            </a:r>
            <a:endParaRPr lang="zh-CN" altLang="en-US"/>
          </a:p>
          <a:p>
            <a:pPr indent="457200" algn="l" fontAlgn="auto">
              <a:lnSpc>
                <a:spcPts val="2800"/>
              </a:lnSpc>
              <a:buClrTx/>
              <a:buSzTx/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en-US" altLang="zh-CN"/>
              <a:t>1.8 </a:t>
            </a:r>
            <a:r>
              <a:rPr lang="zh-CN" altLang="en-US"/>
              <a:t>质保期或质量要求（尽量体现）</a:t>
            </a:r>
            <a:endParaRPr lang="zh-CN" altLang="en-US"/>
          </a:p>
          <a:p>
            <a:pPr fontAlgn="auto">
              <a:lnSpc>
                <a:spcPts val="2800"/>
              </a:lnSpc>
            </a:pPr>
            <a:r>
              <a:rPr lang="zh-CN" altLang="en-US" b="1"/>
              <a:t>注意事项：</a:t>
            </a:r>
            <a:endParaRPr lang="zh-CN" altLang="en-US" b="1"/>
          </a:p>
          <a:p>
            <a:pPr indent="457200" fontAlgn="auto">
              <a:lnSpc>
                <a:spcPts val="2800"/>
              </a:lnSpc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en-US"/>
              <a:t>在三方报价时，若三分报价单格式完全一致（在不使用研究所模板情况下），仅仅落款不同，会存在伪造报价嫌疑，须使用不同格式报价单。</a:t>
            </a:r>
            <a:endParaRPr lang="zh-CN" altLang="en-US"/>
          </a:p>
          <a:p>
            <a:pPr indent="457200" fontAlgn="auto">
              <a:lnSpc>
                <a:spcPts val="2800"/>
              </a:lnSpc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en-US"/>
              <a:t>建议外部厂家报价使用研究所统一模板，在落款处更改。</a:t>
            </a:r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l="9207" t="4038" r="7785" b="6040"/>
          <a:stretch>
            <a:fillRect/>
          </a:stretch>
        </p:blipFill>
        <p:spPr>
          <a:xfrm>
            <a:off x="7814310" y="1149350"/>
            <a:ext cx="3745230" cy="570166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>
                <a:sym typeface="+mn-ea"/>
              </a:rPr>
              <a:t>合同签订注意事项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3829771" y="6409374"/>
            <a:ext cx="184731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zh-CN" altLang="en-US" sz="1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07745" y="1402715"/>
            <a:ext cx="6492240" cy="4759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ts val="2800"/>
              </a:lnSpc>
            </a:pPr>
            <a:r>
              <a:rPr lang="en-US" altLang="zh-CN" b="1"/>
              <a:t>2</a:t>
            </a:r>
            <a:r>
              <a:rPr lang="zh-CN" altLang="en-US" b="1"/>
              <a:t>、</a:t>
            </a:r>
            <a:r>
              <a:rPr lang="zh-CN" b="1"/>
              <a:t>采购合同</a:t>
            </a:r>
            <a:endParaRPr lang="zh-CN" altLang="en-US" b="1"/>
          </a:p>
          <a:p>
            <a:pPr indent="457200" algn="l" fontAlgn="auto">
              <a:lnSpc>
                <a:spcPts val="2800"/>
              </a:lnSpc>
              <a:buClrTx/>
              <a:buSzTx/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en-US" altLang="zh-CN"/>
              <a:t>2</a:t>
            </a:r>
            <a:r>
              <a:rPr lang="zh-CN" altLang="en-US"/>
              <a:t>.1 产品明细及对应金额</a:t>
            </a:r>
            <a:endParaRPr lang="zh-CN" altLang="en-US"/>
          </a:p>
          <a:p>
            <a:pPr indent="457200" algn="l" fontAlgn="auto">
              <a:lnSpc>
                <a:spcPts val="2800"/>
              </a:lnSpc>
              <a:buClrTx/>
              <a:buSzTx/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en-US" altLang="zh-CN"/>
              <a:t>2</a:t>
            </a:r>
            <a:r>
              <a:rPr lang="zh-CN" altLang="en-US"/>
              <a:t>.2 产品开票类型和税点</a:t>
            </a:r>
            <a:endParaRPr lang="zh-CN" altLang="en-US"/>
          </a:p>
          <a:p>
            <a:pPr indent="457200" algn="l" fontAlgn="auto">
              <a:lnSpc>
                <a:spcPts val="2800"/>
              </a:lnSpc>
              <a:buClrTx/>
              <a:buSzTx/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en-US" altLang="zh-CN"/>
              <a:t>2</a:t>
            </a:r>
            <a:r>
              <a:rPr lang="zh-CN" altLang="en-US"/>
              <a:t>.3 付款方式</a:t>
            </a:r>
            <a:endParaRPr lang="zh-CN" altLang="en-US"/>
          </a:p>
          <a:p>
            <a:pPr indent="457200" algn="l" fontAlgn="auto">
              <a:lnSpc>
                <a:spcPts val="2800"/>
              </a:lnSpc>
              <a:buClrTx/>
              <a:buSzTx/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en-US" altLang="zh-CN"/>
              <a:t>2</a:t>
            </a:r>
            <a:r>
              <a:rPr lang="zh-CN" altLang="en-US"/>
              <a:t>.4 交货期</a:t>
            </a:r>
            <a:endParaRPr lang="zh-CN" altLang="en-US"/>
          </a:p>
          <a:p>
            <a:pPr indent="457200" algn="l" fontAlgn="auto">
              <a:lnSpc>
                <a:spcPts val="2800"/>
              </a:lnSpc>
              <a:buClrTx/>
              <a:buSzTx/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en-US" altLang="zh-CN"/>
              <a:t>2</a:t>
            </a:r>
            <a:r>
              <a:rPr lang="zh-CN" altLang="en-US"/>
              <a:t>.5 运输方式及运费负担</a:t>
            </a:r>
            <a:endParaRPr lang="zh-CN" altLang="en-US"/>
          </a:p>
          <a:p>
            <a:pPr indent="457200" algn="l" fontAlgn="auto">
              <a:lnSpc>
                <a:spcPts val="2800"/>
              </a:lnSpc>
              <a:buClrTx/>
              <a:buSzTx/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en-US" altLang="zh-CN"/>
              <a:t>2</a:t>
            </a:r>
            <a:r>
              <a:rPr lang="zh-CN" altLang="en-US"/>
              <a:t>.6 验收要求（尽量提供检测报告、合格证一类文件）</a:t>
            </a:r>
            <a:endParaRPr lang="zh-CN" altLang="en-US"/>
          </a:p>
          <a:p>
            <a:pPr indent="457200" algn="l" fontAlgn="auto">
              <a:lnSpc>
                <a:spcPts val="2800"/>
              </a:lnSpc>
              <a:buClrTx/>
              <a:buSzTx/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en-US" altLang="zh-CN"/>
              <a:t>2.7 </a:t>
            </a:r>
            <a:r>
              <a:rPr lang="zh-CN" altLang="en-US"/>
              <a:t>质保要求</a:t>
            </a:r>
            <a:endParaRPr lang="zh-CN" altLang="en-US"/>
          </a:p>
          <a:p>
            <a:pPr indent="457200" algn="l" fontAlgn="auto">
              <a:lnSpc>
                <a:spcPts val="2800"/>
              </a:lnSpc>
              <a:buClrTx/>
              <a:buSzTx/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en-US" altLang="zh-CN"/>
              <a:t>2</a:t>
            </a:r>
            <a:r>
              <a:rPr lang="zh-CN" altLang="en-US"/>
              <a:t>.</a:t>
            </a:r>
            <a:r>
              <a:rPr lang="en-US" altLang="zh-CN"/>
              <a:t>8</a:t>
            </a:r>
            <a:r>
              <a:rPr lang="zh-CN" altLang="en-US"/>
              <a:t> 违约追责与处理</a:t>
            </a:r>
            <a:endParaRPr lang="zh-CN" altLang="en-US"/>
          </a:p>
          <a:p>
            <a:pPr indent="457200" algn="l" fontAlgn="auto">
              <a:lnSpc>
                <a:spcPts val="2800"/>
              </a:lnSpc>
              <a:buClrTx/>
              <a:buSzTx/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en-US" altLang="zh-CN"/>
              <a:t>2.9 </a:t>
            </a:r>
            <a:r>
              <a:rPr lang="zh-CN" altLang="en-US"/>
              <a:t>保密要求（商业秘密、技术秘密等）</a:t>
            </a:r>
            <a:endParaRPr lang="zh-CN" altLang="en-US"/>
          </a:p>
          <a:p>
            <a:pPr indent="457200" algn="l" fontAlgn="auto">
              <a:lnSpc>
                <a:spcPts val="2800"/>
              </a:lnSpc>
              <a:buClrTx/>
              <a:buSzTx/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en-US" altLang="zh-CN"/>
              <a:t>2.10 </a:t>
            </a:r>
            <a:r>
              <a:rPr lang="zh-CN" altLang="en-US"/>
              <a:t>中科院及研究所宣传保护（新加内容）</a:t>
            </a:r>
            <a:endParaRPr lang="zh-CN" altLang="en-US"/>
          </a:p>
          <a:p>
            <a:pPr fontAlgn="auto">
              <a:lnSpc>
                <a:spcPts val="2800"/>
              </a:lnSpc>
            </a:pPr>
            <a:r>
              <a:rPr lang="zh-CN" altLang="en-US" b="1"/>
              <a:t>注意事项：</a:t>
            </a:r>
            <a:endParaRPr lang="zh-CN" altLang="en-US" b="1"/>
          </a:p>
          <a:p>
            <a:pPr indent="457200" fontAlgn="auto">
              <a:lnSpc>
                <a:spcPts val="2800"/>
              </a:lnSpc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en-US"/>
              <a:t>建议与外部厂家签订合同使用研究所统一模板。</a:t>
            </a:r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99985" y="1149350"/>
            <a:ext cx="4050665" cy="569849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>
                <a:sym typeface="+mn-ea"/>
              </a:rPr>
              <a:t>合同签订注意事项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3829771" y="6409374"/>
            <a:ext cx="184731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zh-CN" altLang="en-US" sz="1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07745" y="1402715"/>
            <a:ext cx="5533390" cy="54775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ts val="2800"/>
              </a:lnSpc>
            </a:pPr>
            <a:r>
              <a:rPr lang="en-US" altLang="zh-CN" b="1"/>
              <a:t>3</a:t>
            </a:r>
            <a:r>
              <a:rPr lang="zh-CN" altLang="en-US" b="1"/>
              <a:t>、</a:t>
            </a:r>
            <a:r>
              <a:rPr lang="zh-CN" b="1"/>
              <a:t>外包外协</a:t>
            </a:r>
            <a:r>
              <a:rPr lang="zh-CN" b="1"/>
              <a:t>合同</a:t>
            </a:r>
            <a:endParaRPr lang="zh-CN" altLang="en-US" b="1"/>
          </a:p>
          <a:p>
            <a:pPr indent="457200" algn="l" fontAlgn="auto">
              <a:lnSpc>
                <a:spcPts val="2800"/>
              </a:lnSpc>
              <a:buClrTx/>
              <a:buSzTx/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en-US" altLang="zh-CN"/>
              <a:t>3</a:t>
            </a:r>
            <a:r>
              <a:rPr lang="zh-CN" altLang="en-US"/>
              <a:t>.1 产品明细及对应金额</a:t>
            </a:r>
            <a:endParaRPr lang="zh-CN" altLang="en-US"/>
          </a:p>
          <a:p>
            <a:pPr indent="457200" algn="l" fontAlgn="auto">
              <a:lnSpc>
                <a:spcPts val="2800"/>
              </a:lnSpc>
              <a:buClrTx/>
              <a:buSzTx/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en-US" altLang="zh-CN"/>
              <a:t>3</a:t>
            </a:r>
            <a:r>
              <a:rPr lang="zh-CN" altLang="en-US"/>
              <a:t>.2 产品开票类型和税点</a:t>
            </a:r>
            <a:endParaRPr lang="zh-CN" altLang="en-US"/>
          </a:p>
          <a:p>
            <a:pPr indent="457200" algn="l" fontAlgn="auto">
              <a:lnSpc>
                <a:spcPts val="2800"/>
              </a:lnSpc>
              <a:buClrTx/>
              <a:buSzTx/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en-US" altLang="zh-CN"/>
              <a:t>3.3 </a:t>
            </a:r>
            <a:r>
              <a:rPr lang="zh-CN" altLang="en-US"/>
              <a:t>约定谁提供材料</a:t>
            </a:r>
            <a:endParaRPr lang="zh-CN" altLang="en-US"/>
          </a:p>
          <a:p>
            <a:pPr indent="457200" algn="l" fontAlgn="auto">
              <a:lnSpc>
                <a:spcPts val="2800"/>
              </a:lnSpc>
              <a:buClrTx/>
              <a:buSzTx/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en-US" altLang="zh-CN"/>
              <a:t>3</a:t>
            </a:r>
            <a:r>
              <a:rPr lang="zh-CN" altLang="en-US"/>
              <a:t>.</a:t>
            </a:r>
            <a:r>
              <a:rPr lang="en-US" altLang="zh-CN"/>
              <a:t>4</a:t>
            </a:r>
            <a:r>
              <a:rPr lang="zh-CN" altLang="en-US"/>
              <a:t> 付款方式</a:t>
            </a:r>
            <a:endParaRPr lang="zh-CN" altLang="en-US"/>
          </a:p>
          <a:p>
            <a:pPr indent="457200" algn="l" fontAlgn="auto">
              <a:lnSpc>
                <a:spcPts val="2800"/>
              </a:lnSpc>
              <a:buClrTx/>
              <a:buSzTx/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en-US" altLang="zh-CN"/>
              <a:t>3</a:t>
            </a:r>
            <a:r>
              <a:rPr lang="zh-CN" altLang="en-US"/>
              <a:t>.</a:t>
            </a:r>
            <a:r>
              <a:rPr lang="en-US" altLang="zh-CN"/>
              <a:t>5</a:t>
            </a:r>
            <a:r>
              <a:rPr lang="zh-CN" altLang="en-US"/>
              <a:t> 交货期</a:t>
            </a:r>
            <a:endParaRPr lang="zh-CN" altLang="en-US"/>
          </a:p>
          <a:p>
            <a:pPr indent="457200" algn="l" fontAlgn="auto">
              <a:lnSpc>
                <a:spcPts val="2800"/>
              </a:lnSpc>
              <a:buClrTx/>
              <a:buSzTx/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en-US" altLang="zh-CN"/>
              <a:t>3</a:t>
            </a:r>
            <a:r>
              <a:rPr lang="zh-CN" altLang="en-US"/>
              <a:t>.</a:t>
            </a:r>
            <a:r>
              <a:rPr lang="en-US" altLang="zh-CN"/>
              <a:t>6</a:t>
            </a:r>
            <a:r>
              <a:rPr lang="zh-CN" altLang="en-US"/>
              <a:t> 运输方式及运费负担</a:t>
            </a:r>
            <a:endParaRPr lang="zh-CN" altLang="en-US"/>
          </a:p>
          <a:p>
            <a:pPr indent="457200" algn="l" fontAlgn="auto">
              <a:lnSpc>
                <a:spcPts val="2800"/>
              </a:lnSpc>
              <a:buClrTx/>
              <a:buSzTx/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en-US" altLang="zh-CN"/>
              <a:t>3</a:t>
            </a:r>
            <a:r>
              <a:rPr lang="zh-CN" altLang="en-US"/>
              <a:t>.</a:t>
            </a:r>
            <a:r>
              <a:rPr lang="en-US" altLang="zh-CN"/>
              <a:t>7</a:t>
            </a:r>
            <a:r>
              <a:rPr lang="zh-CN" altLang="en-US"/>
              <a:t> 验收要求（提供检测报告、合格证文件）</a:t>
            </a:r>
            <a:endParaRPr lang="zh-CN" altLang="en-US"/>
          </a:p>
          <a:p>
            <a:pPr indent="457200" algn="l" fontAlgn="auto">
              <a:lnSpc>
                <a:spcPts val="2800"/>
              </a:lnSpc>
              <a:buClrTx/>
              <a:buSzTx/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en-US" altLang="zh-CN"/>
              <a:t>3.8 </a:t>
            </a:r>
            <a:r>
              <a:rPr lang="zh-CN" altLang="en-US"/>
              <a:t>质保要求</a:t>
            </a:r>
            <a:endParaRPr lang="zh-CN" altLang="en-US"/>
          </a:p>
          <a:p>
            <a:pPr indent="457200" algn="l" fontAlgn="auto">
              <a:lnSpc>
                <a:spcPts val="2800"/>
              </a:lnSpc>
              <a:buClrTx/>
              <a:buSzTx/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en-US" altLang="zh-CN"/>
              <a:t>3</a:t>
            </a:r>
            <a:r>
              <a:rPr lang="zh-CN" altLang="en-US"/>
              <a:t>.</a:t>
            </a:r>
            <a:r>
              <a:rPr lang="en-US" altLang="zh-CN"/>
              <a:t>9</a:t>
            </a:r>
            <a:r>
              <a:rPr lang="zh-CN" altLang="en-US"/>
              <a:t> 违约追责与处理</a:t>
            </a:r>
            <a:endParaRPr lang="zh-CN" altLang="en-US"/>
          </a:p>
          <a:p>
            <a:pPr indent="457200" algn="l" fontAlgn="auto">
              <a:lnSpc>
                <a:spcPts val="2800"/>
              </a:lnSpc>
              <a:buClrTx/>
              <a:buSzTx/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en-US" altLang="zh-CN"/>
              <a:t>3.10 </a:t>
            </a:r>
            <a:r>
              <a:rPr lang="zh-CN" altLang="en-US"/>
              <a:t>保密要求（有图纸有技术协议必加这一条）</a:t>
            </a:r>
            <a:endParaRPr lang="zh-CN" altLang="en-US"/>
          </a:p>
          <a:p>
            <a:pPr indent="457200" algn="l" fontAlgn="auto">
              <a:lnSpc>
                <a:spcPts val="2800"/>
              </a:lnSpc>
              <a:buClrTx/>
              <a:buSzTx/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en-US" altLang="zh-CN"/>
              <a:t>3.11 </a:t>
            </a:r>
            <a:r>
              <a:rPr lang="zh-CN" altLang="en-US"/>
              <a:t>中科院及研究所宣传保护（新加内容）</a:t>
            </a:r>
            <a:endParaRPr lang="zh-CN" altLang="en-US"/>
          </a:p>
          <a:p>
            <a:pPr fontAlgn="auto">
              <a:lnSpc>
                <a:spcPts val="2800"/>
              </a:lnSpc>
            </a:pPr>
            <a:r>
              <a:rPr lang="zh-CN" altLang="en-US" b="1"/>
              <a:t>注意事项：</a:t>
            </a:r>
            <a:endParaRPr lang="zh-CN" altLang="en-US" b="1"/>
          </a:p>
          <a:p>
            <a:pPr indent="457200" fontAlgn="auto">
              <a:lnSpc>
                <a:spcPts val="2800"/>
              </a:lnSpc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en-US"/>
              <a:t>建议与外部厂家签订合同使用研究所统一模板。</a:t>
            </a:r>
            <a:endParaRPr lang="zh-CN" altLang="en-US"/>
          </a:p>
          <a:p>
            <a:pPr indent="457200" fontAlgn="auto">
              <a:lnSpc>
                <a:spcPts val="2800"/>
              </a:lnSpc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en-US"/>
              <a:t>涉及到图纸必须经过签批与盖章</a:t>
            </a:r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63005" y="1616075"/>
            <a:ext cx="2802890" cy="440182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9235" y="1616075"/>
            <a:ext cx="3065780" cy="454596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MH" val="20160830110146"/>
  <p:tag name="MH_LIBRARY" val="CONTENTS"/>
  <p:tag name="MH_TYPE" val="OTHERS"/>
  <p:tag name="ID" val="553512"/>
</p:tagLst>
</file>

<file path=ppt/tags/tag2.xml><?xml version="1.0" encoding="utf-8"?>
<p:tagLst xmlns:p="http://schemas.openxmlformats.org/presentationml/2006/main">
  <p:tag name="MH" val="20160830110146"/>
  <p:tag name="MH_LIBRARY" val="CONTENTS"/>
  <p:tag name="MH_TYPE" val="OTHERS"/>
  <p:tag name="ID" val="553512"/>
</p:tagLst>
</file>

<file path=ppt/tags/tag3.xml><?xml version="1.0" encoding="utf-8"?>
<p:tagLst xmlns:p="http://schemas.openxmlformats.org/presentationml/2006/main">
  <p:tag name="KSO_WM_UNIT_PLACING_PICTURE_USER_VIEWPORT" val="{&quot;height&quot;:6694.776377952756,&quot;width&quot;:13686.365354330708}"/>
</p:tagLst>
</file>

<file path=ppt/tags/tag4.xml><?xml version="1.0" encoding="utf-8"?>
<p:tagLst xmlns:p="http://schemas.openxmlformats.org/presentationml/2006/main">
  <p:tag name="KSO_WM_UNIT_PLACING_PICTURE_USER_VIEWPORT" val="{&quot;height&quot;:12795,&quot;width&quot;:9105}"/>
</p:tagLst>
</file>

<file path=ppt/tags/tag5.xml><?xml version="1.0" encoding="utf-8"?>
<p:tagLst xmlns:p="http://schemas.openxmlformats.org/presentationml/2006/main">
  <p:tag name="KSO_WPP_MARK_KEY" val="1b3d5914-3386-4c4a-9097-e9850f8fbda6"/>
  <p:tag name="COMMONDATA" val="eyJoZGlkIjoiMDZkMjAwMWI5MmRmMWQ5MjI0NzE1NzYxN2M2MzMwMzIifQ=="/>
</p:tagLst>
</file>

<file path=ppt/theme/theme1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2509</Words>
  <Application>WPS 演示</Application>
  <PresentationFormat>宽屏</PresentationFormat>
  <Paragraphs>217</Paragraphs>
  <Slides>20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20</vt:i4>
      </vt:variant>
    </vt:vector>
  </HeadingPairs>
  <TitlesOfParts>
    <vt:vector size="33" baseType="lpstr">
      <vt:lpstr>Arial</vt:lpstr>
      <vt:lpstr>宋体</vt:lpstr>
      <vt:lpstr>Wingdings</vt:lpstr>
      <vt:lpstr>黑体</vt:lpstr>
      <vt:lpstr>微软雅黑</vt:lpstr>
      <vt:lpstr>华文中宋</vt:lpstr>
      <vt:lpstr>Arial Unicode MS</vt:lpstr>
      <vt:lpstr>Calibri Light</vt:lpstr>
      <vt:lpstr>Calibri</vt:lpstr>
      <vt:lpstr>自定义设计方案</vt:lpstr>
      <vt:lpstr>Visio.Drawing.15</vt:lpstr>
      <vt:lpstr>Visio.Drawing.15</vt:lpstr>
      <vt:lpstr>Visio.Drawing.15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NIAOT</dc:creator>
  <cp:lastModifiedBy>WPS_1650852271</cp:lastModifiedBy>
  <cp:revision>2227</cp:revision>
  <dcterms:created xsi:type="dcterms:W3CDTF">2018-09-01T03:47:00Z</dcterms:created>
  <dcterms:modified xsi:type="dcterms:W3CDTF">2022-12-09T07:15:08Z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61E4DEC981D64C17A906BBD0A80538F1</vt:lpwstr>
  </property>
  <property fmtid="{D5CDD505-2E9C-101B-9397-08002B2CF9AE}" pid="3" name="KSOProductBuildVer">
    <vt:lpwstr>2052-11.1.0.12980</vt:lpwstr>
  </property>
</Properties>
</file>